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72" y="372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presProps" Target="presProps.xml" /><Relationship Id="rId22" Type="http://schemas.openxmlformats.org/officeDocument/2006/relationships/tableStyles" Target="tableStyles.xml" /><Relationship Id="rId2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0" userDrawn="1">
  <p:cSld name="обложка полная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0" y="151"/>
            <a:ext cx="12192000" cy="68576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EDEFE8-3C82-4274-9116-34FCDF11567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A98A0C-9B01-412F-B2A9-96AFDD8DDC34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&#1087;&#1086;&#1088;&#1090;&#1072;&#1083;-&#1090;&#1087;.&#1088;&#1092;/platform/portal/tehprisEE_portal" TargetMode="External"/><Relationship Id="rId3" Type="http://schemas.openxmlformats.org/officeDocument/2006/relationships/hyperlink" Target="https://rostovenergo.rosseti-yug.ru/klientam/sistema-tsentralizovannogo-obsluzhivaniya-potrebiteley/" TargetMode="Externa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auto">
          <a:xfrm>
            <a:off x="390889" y="1181604"/>
            <a:ext cx="116747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>
                <a:latin typeface="Times New Roman"/>
                <a:cs typeface="Times New Roman"/>
              </a:rPr>
              <a:t>Уважаемые потребители услуг филиала ПАО «Россети Юг» </a:t>
            </a:r>
            <a:r>
              <a:rPr lang="ru-RU" sz="1600">
                <a:latin typeface="Times New Roman"/>
                <a:cs typeface="Times New Roman"/>
              </a:rPr>
              <a:t>-</a:t>
            </a:r>
            <a:r>
              <a:rPr lang="ru-RU" sz="1600">
                <a:latin typeface="Times New Roman"/>
                <a:cs typeface="Times New Roman"/>
              </a:rPr>
              <a:t> </a:t>
            </a:r>
            <a:r>
              <a:rPr lang="ru-RU" sz="1600">
                <a:latin typeface="Times New Roman"/>
                <a:cs typeface="Times New Roman"/>
              </a:rPr>
              <a:t>«Ростовэнерго»!</a:t>
            </a:r>
            <a:endParaRPr/>
          </a:p>
          <a:p>
            <a:pPr algn="just">
              <a:defRPr/>
            </a:pPr>
            <a:endParaRPr lang="ru-RU" sz="16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Технологическое </a:t>
            </a:r>
            <a:r>
              <a:rPr lang="ru-RU" sz="1600">
                <a:latin typeface="Times New Roman"/>
                <a:cs typeface="Times New Roman"/>
              </a:rPr>
              <a:t>присоединение под ключ (ТП под ключ) - комплексная услуга от </a:t>
            </a:r>
            <a:r>
              <a:rPr lang="ru-RU" sz="1600">
                <a:latin typeface="Times New Roman"/>
                <a:cs typeface="Times New Roman"/>
              </a:rPr>
              <a:t>филиала ПАО </a:t>
            </a:r>
            <a:r>
              <a:rPr lang="ru-RU" sz="1600">
                <a:latin typeface="Times New Roman"/>
                <a:cs typeface="Times New Roman"/>
              </a:rPr>
              <a:t>«Россети </a:t>
            </a:r>
            <a:r>
              <a:rPr lang="ru-RU" sz="1600">
                <a:latin typeface="Times New Roman"/>
                <a:cs typeface="Times New Roman"/>
              </a:rPr>
              <a:t>Юг» - «Ростовэнерго». </a:t>
            </a:r>
            <a:r>
              <a:rPr lang="ru-RU" sz="1600">
                <a:latin typeface="Times New Roman"/>
                <a:cs typeface="Times New Roman"/>
              </a:rPr>
              <a:t>Квалифицированные </a:t>
            </a:r>
            <a:r>
              <a:rPr lang="ru-RU" sz="1600">
                <a:latin typeface="Times New Roman"/>
                <a:cs typeface="Times New Roman"/>
              </a:rPr>
              <a:t>специалисты с большим опытом и профессиональными навыками выполнят </a:t>
            </a:r>
            <a:r>
              <a:rPr lang="ru-RU" sz="1600">
                <a:latin typeface="Times New Roman"/>
                <a:cs typeface="Times New Roman"/>
              </a:rPr>
              <a:t>мероприятия, </a:t>
            </a:r>
            <a:r>
              <a:rPr lang="ru-RU" sz="1600">
                <a:solidFill>
                  <a:prstClr val="black"/>
                </a:solidFill>
                <a:latin typeface="Times New Roman"/>
                <a:cs typeface="Times New Roman"/>
              </a:rPr>
              <a:t>указанные в технических условиях (ТУ</a:t>
            </a:r>
            <a:r>
              <a:rPr lang="ru-RU" sz="1600">
                <a:solidFill>
                  <a:prstClr val="black"/>
                </a:solidFill>
                <a:latin typeface="Times New Roman"/>
                <a:cs typeface="Times New Roman"/>
              </a:rPr>
              <a:t>) </a:t>
            </a:r>
            <a:r>
              <a:rPr lang="ru-RU" sz="1600">
                <a:latin typeface="Times New Roman"/>
                <a:cs typeface="Times New Roman"/>
              </a:rPr>
              <a:t>Заявителя. </a:t>
            </a:r>
            <a:endParaRPr lang="ru-RU" sz="16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Филиал </a:t>
            </a:r>
            <a:r>
              <a:rPr lang="ru-RU" sz="1600">
                <a:latin typeface="Times New Roman"/>
                <a:cs typeface="Times New Roman"/>
              </a:rPr>
              <a:t>ПАО «Россети Юг» - «Ростовэнерго</a:t>
            </a:r>
            <a:r>
              <a:rPr lang="ru-RU" sz="1600">
                <a:latin typeface="Times New Roman"/>
                <a:cs typeface="Times New Roman"/>
              </a:rPr>
              <a:t>» </a:t>
            </a:r>
            <a:r>
              <a:rPr lang="ru-RU" sz="1600">
                <a:latin typeface="Times New Roman"/>
                <a:cs typeface="Times New Roman"/>
              </a:rPr>
              <a:t>предлагает услугу по выполнению технических условий на стороне клиента при подключении к электрическим сетям, начиная с проведения инженерных </a:t>
            </a:r>
            <a:r>
              <a:rPr lang="ru-RU" sz="1600">
                <a:latin typeface="Times New Roman"/>
                <a:cs typeface="Times New Roman"/>
              </a:rPr>
              <a:t>изысканий, </a:t>
            </a:r>
            <a:r>
              <a:rPr lang="ru-RU" sz="1600">
                <a:latin typeface="Times New Roman"/>
                <a:cs typeface="Times New Roman"/>
              </a:rPr>
              <a:t>и вплоть до ввода объекта в эксплуатацию. </a:t>
            </a:r>
            <a:endParaRPr lang="ru-RU" sz="16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Вы </a:t>
            </a:r>
            <a:r>
              <a:rPr lang="ru-RU" sz="1600">
                <a:latin typeface="Times New Roman"/>
                <a:cs typeface="Times New Roman"/>
              </a:rPr>
              <a:t>можете оставить заявку на предварительный </a:t>
            </a:r>
            <a:r>
              <a:rPr lang="ru-RU" sz="1600">
                <a:latin typeface="Times New Roman"/>
                <a:cs typeface="Times New Roman"/>
              </a:rPr>
              <a:t>расчет или заявку на оказание услуги </a:t>
            </a:r>
            <a:r>
              <a:rPr lang="ru-RU" sz="1600">
                <a:latin typeface="Times New Roman"/>
                <a:cs typeface="Times New Roman"/>
              </a:rPr>
              <a:t>на </a:t>
            </a:r>
            <a:r>
              <a:rPr lang="ru-RU" sz="1600" u="sng">
                <a:latin typeface="Times New Roman"/>
                <a:cs typeface="Times New Roman"/>
                <a:hlinkClick r:id="rId2" tooltip="https://портал-тп.рф/platform/portal/tehprisEE_portal"/>
              </a:rPr>
              <a:t>Портал-ТП.РФ</a:t>
            </a:r>
            <a:r>
              <a:rPr lang="ru-RU" sz="1600">
                <a:latin typeface="Times New Roman"/>
                <a:cs typeface="Times New Roman"/>
              </a:rPr>
              <a:t>, в </a:t>
            </a:r>
            <a:r>
              <a:rPr lang="ru-RU" sz="1600" u="sng">
                <a:latin typeface="Times New Roman"/>
                <a:cs typeface="Times New Roman"/>
                <a:hlinkClick r:id="rId3" tooltip="https://rostovenergo.rosseti-yug.ru/klientam/sistema-tsentralizovannogo-obsluzhivaniya-potrebiteley/"/>
              </a:rPr>
              <a:t>центре </a:t>
            </a:r>
            <a:r>
              <a:rPr lang="ru-RU" sz="1600" u="sng">
                <a:latin typeface="Times New Roman"/>
                <a:cs typeface="Times New Roman"/>
                <a:hlinkClick r:id="rId3" tooltip="https://rostovenergo.rosseti-yug.ru/klientam/sistema-tsentralizovannogo-obsluzhivaniya-potrebiteley/"/>
              </a:rPr>
              <a:t>обслуживания клиентов</a:t>
            </a:r>
            <a:r>
              <a:rPr lang="ru-RU" sz="1600">
                <a:latin typeface="Times New Roman"/>
                <a:cs typeface="Times New Roman"/>
              </a:rPr>
              <a:t> или по телефону «Горячей линии» - 8 (800) 220-0-220. </a:t>
            </a:r>
            <a:endParaRPr lang="ru-RU" sz="1600"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sz="1600"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sz="1600">
              <a:latin typeface="Times New Roman"/>
              <a:cs typeface="Times New Roman"/>
            </a:endParaRPr>
          </a:p>
          <a:p>
            <a:pPr>
              <a:defRPr/>
            </a:pPr>
            <a:endParaRPr lang="ru-RU" sz="1600">
              <a:latin typeface="Times New Roman"/>
              <a:cs typeface="Times New Roman"/>
            </a:endParaRPr>
          </a:p>
          <a:p>
            <a:pPr>
              <a:defRPr/>
            </a:pPr>
            <a:endParaRPr lang="ru-RU" sz="1600">
              <a:latin typeface="Times New Roman"/>
              <a:cs typeface="Times New Roman"/>
            </a:endParaRPr>
          </a:p>
          <a:p>
            <a:pPr>
              <a:defRPr/>
            </a:pPr>
            <a:endParaRPr lang="ru-RU" sz="1600">
              <a:latin typeface="Times New Roman"/>
              <a:cs typeface="Times New Roman"/>
            </a:endParaRPr>
          </a:p>
        </p:txBody>
      </p:sp>
      <p:grpSp>
        <p:nvGrpSpPr>
          <p:cNvPr id="28" name="Группа 27"/>
          <p:cNvGrpSpPr/>
          <p:nvPr/>
        </p:nvGrpSpPr>
        <p:grpSpPr bwMode="auto">
          <a:xfrm>
            <a:off x="156518" y="672715"/>
            <a:ext cx="12142573" cy="423292"/>
            <a:chOff x="770426" y="-420600"/>
            <a:chExt cx="2762623" cy="1544320"/>
          </a:xfrm>
        </p:grpSpPr>
        <p:sp>
          <p:nvSpPr>
            <p:cNvPr id="29" name="Прямоугольник 28"/>
            <p:cNvSpPr/>
            <p:nvPr/>
          </p:nvSpPr>
          <p:spPr bwMode="auto">
            <a:xfrm>
              <a:off x="848599" y="-42060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1600">
                <a:latin typeface="Times New Roman"/>
                <a:cs typeface="Times New Roman"/>
              </a:endParaRPr>
            </a:p>
          </p:txBody>
        </p:sp>
        <p:sp>
          <p:nvSpPr>
            <p:cNvPr id="30" name="TextBox 29"/>
            <p:cNvSpPr txBox="1"/>
            <p:nvPr/>
          </p:nvSpPr>
          <p:spPr bwMode="auto">
            <a:xfrm>
              <a:off x="770426" y="-138965"/>
              <a:ext cx="2762623" cy="1235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bg1"/>
                  </a:solidFill>
                  <a:latin typeface="Times New Roman"/>
                  <a:cs typeface="Times New Roman"/>
                </a:rPr>
                <a:t>ТП под ключ</a:t>
              </a:r>
              <a:endParaRPr lang="ru-RU" sz="1600" b="1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41" name="Прямоугольник 40"/>
          <p:cNvSpPr/>
          <p:nvPr/>
        </p:nvSpPr>
        <p:spPr bwMode="auto">
          <a:xfrm>
            <a:off x="4292779" y="3552791"/>
            <a:ext cx="32401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ru-RU" b="1">
              <a:solidFill>
                <a:srgbClr val="005798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b="1">
                <a:solidFill>
                  <a:srgbClr val="005798"/>
                </a:solidFill>
                <a:latin typeface="Times New Roman"/>
                <a:cs typeface="Times New Roman"/>
              </a:rPr>
              <a:t>Предлагаемые пакеты услуг:</a:t>
            </a:r>
            <a:endParaRPr lang="ru-RU" b="1">
              <a:solidFill>
                <a:srgbClr val="005798"/>
              </a:solidFill>
              <a:latin typeface="Times New Roman"/>
              <a:cs typeface="Times New Roman"/>
            </a:endParaRPr>
          </a:p>
        </p:txBody>
      </p:sp>
      <p:grpSp>
        <p:nvGrpSpPr>
          <p:cNvPr id="49" name="Группа 48"/>
          <p:cNvGrpSpPr/>
          <p:nvPr/>
        </p:nvGrpSpPr>
        <p:grpSpPr bwMode="auto">
          <a:xfrm>
            <a:off x="778444" y="4291291"/>
            <a:ext cx="3631724" cy="727217"/>
            <a:chOff x="1264919" y="3418071"/>
            <a:chExt cx="3631724" cy="727217"/>
          </a:xfrm>
        </p:grpSpPr>
        <p:sp>
          <p:nvSpPr>
            <p:cNvPr id="50" name="Скругленный прямоугольник 49"/>
            <p:cNvSpPr/>
            <p:nvPr/>
          </p:nvSpPr>
          <p:spPr bwMode="auto">
            <a:xfrm>
              <a:off x="2808182" y="3418071"/>
              <a:ext cx="2088462" cy="504680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1600">
                  <a:solidFill>
                    <a:schemeClr val="tx1"/>
                  </a:solidFill>
                  <a:latin typeface="Times New Roman"/>
                  <a:cs typeface="Times New Roman"/>
                </a:rPr>
                <a:t>Пакет </a:t>
              </a:r>
              <a:endParaRPr/>
            </a:p>
            <a:p>
              <a:pPr algn="ctr">
                <a:defRPr/>
              </a:pPr>
              <a:r>
                <a:rPr lang="ru-RU" sz="1600">
                  <a:solidFill>
                    <a:schemeClr val="tx1"/>
                  </a:solidFill>
                  <a:latin typeface="Times New Roman"/>
                  <a:cs typeface="Times New Roman"/>
                </a:rPr>
                <a:t>«Базовый»</a:t>
              </a:r>
              <a:endParaRPr lang="ru-RU" sz="160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1" name="TextBox 50"/>
            <p:cNvSpPr txBox="1"/>
            <p:nvPr/>
          </p:nvSpPr>
          <p:spPr bwMode="auto">
            <a:xfrm>
              <a:off x="1264919" y="3775956"/>
              <a:ext cx="1882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 bwMode="auto">
          <a:xfrm>
            <a:off x="4572620" y="4181681"/>
            <a:ext cx="2724072" cy="604571"/>
            <a:chOff x="1114563" y="3295024"/>
            <a:chExt cx="1882140" cy="440562"/>
          </a:xfrm>
        </p:grpSpPr>
        <p:sp>
          <p:nvSpPr>
            <p:cNvPr id="56" name="Скругленный прямоугольник 55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7" name="TextBox 56"/>
            <p:cNvSpPr txBox="1"/>
            <p:nvPr/>
          </p:nvSpPr>
          <p:spPr bwMode="auto">
            <a:xfrm>
              <a:off x="1114563" y="3295024"/>
              <a:ext cx="1882140" cy="426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>
                  <a:latin typeface="Times New Roman"/>
                  <a:cs typeface="Times New Roman"/>
                </a:rPr>
                <a:t> Пакет </a:t>
              </a:r>
              <a:endParaRPr/>
            </a:p>
            <a:p>
              <a:pPr algn="ctr">
                <a:defRPr/>
              </a:pPr>
              <a:r>
                <a:rPr lang="ru-RU" sz="1600">
                  <a:latin typeface="Times New Roman"/>
                  <a:cs typeface="Times New Roman"/>
                </a:rPr>
                <a:t>«Стандартный»</a:t>
              </a:r>
              <a:endParaRPr lang="ru-RU" sz="1600">
                <a:latin typeface="Times New Roman"/>
                <a:cs typeface="Times New Roman"/>
              </a:endParaRPr>
            </a:p>
          </p:txBody>
        </p:sp>
      </p:grpSp>
      <p:grpSp>
        <p:nvGrpSpPr>
          <p:cNvPr id="58" name="Группа 57"/>
          <p:cNvGrpSpPr/>
          <p:nvPr/>
        </p:nvGrpSpPr>
        <p:grpSpPr bwMode="auto">
          <a:xfrm>
            <a:off x="7296692" y="4216559"/>
            <a:ext cx="2644346" cy="584775"/>
            <a:chOff x="1096799" y="3315424"/>
            <a:chExt cx="1882140" cy="426136"/>
          </a:xfrm>
        </p:grpSpPr>
        <p:sp>
          <p:nvSpPr>
            <p:cNvPr id="59" name="Скругленный прямоугольник 58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0" name="TextBox 59"/>
            <p:cNvSpPr txBox="1"/>
            <p:nvPr/>
          </p:nvSpPr>
          <p:spPr bwMode="auto">
            <a:xfrm>
              <a:off x="1096799" y="3315424"/>
              <a:ext cx="1882140" cy="426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>
                  <a:latin typeface="Times New Roman"/>
                  <a:cs typeface="Times New Roman"/>
                </a:rPr>
                <a:t>Пакет </a:t>
              </a:r>
              <a:endParaRPr/>
            </a:p>
            <a:p>
              <a:pPr algn="ctr">
                <a:defRPr/>
              </a:pPr>
              <a:r>
                <a:rPr lang="ru-RU" sz="1600">
                  <a:latin typeface="Times New Roman"/>
                  <a:cs typeface="Times New Roman"/>
                </a:rPr>
                <a:t>«Премиум»</a:t>
              </a:r>
              <a:endParaRPr lang="ru-RU" sz="1600">
                <a:latin typeface="Times New Roman"/>
                <a:cs typeface="Times New Roman"/>
              </a:endParaRPr>
            </a:p>
          </p:txBody>
        </p:sp>
      </p:grpSp>
      <p:sp>
        <p:nvSpPr>
          <p:cNvPr id="61" name="Заголовок 3"/>
          <p:cNvSpPr txBox="1"/>
          <p:nvPr/>
        </p:nvSpPr>
        <p:spPr bwMode="auto">
          <a:xfrm>
            <a:off x="10276172" y="4090044"/>
            <a:ext cx="1437845" cy="6309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ru-RU" sz="1400" b="1" i="1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7" name="Заголовок 3"/>
          <p:cNvSpPr txBox="1"/>
          <p:nvPr/>
        </p:nvSpPr>
        <p:spPr bwMode="auto">
          <a:xfrm>
            <a:off x="3605535" y="3998971"/>
            <a:ext cx="3071072" cy="3654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ru-RU" sz="1400" b="1" i="1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grpSp>
        <p:nvGrpSpPr>
          <p:cNvPr id="31" name="Группа 30"/>
          <p:cNvGrpSpPr/>
          <p:nvPr/>
        </p:nvGrpSpPr>
        <p:grpSpPr bwMode="auto">
          <a:xfrm>
            <a:off x="227337" y="4989668"/>
            <a:ext cx="3126107" cy="895767"/>
            <a:chOff x="20953" y="3249521"/>
            <a:chExt cx="3126107" cy="895767"/>
          </a:xfrm>
        </p:grpSpPr>
        <p:sp>
          <p:nvSpPr>
            <p:cNvPr id="32" name="Скругленный прямоугольник 31"/>
            <p:cNvSpPr/>
            <p:nvPr/>
          </p:nvSpPr>
          <p:spPr bwMode="auto">
            <a:xfrm>
              <a:off x="20953" y="3249521"/>
              <a:ext cx="2088462" cy="504680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1600">
                  <a:solidFill>
                    <a:schemeClr val="tx1"/>
                  </a:solidFill>
                  <a:latin typeface="Times New Roman"/>
                  <a:cs typeface="Times New Roman"/>
                </a:rPr>
                <a:t>Пакет «Минимальный»</a:t>
              </a:r>
              <a:endParaRPr lang="ru-RU" sz="160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3" name="TextBox 32"/>
            <p:cNvSpPr txBox="1"/>
            <p:nvPr/>
          </p:nvSpPr>
          <p:spPr bwMode="auto">
            <a:xfrm>
              <a:off x="1264919" y="3775956"/>
              <a:ext cx="1882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 bwMode="auto">
          <a:xfrm>
            <a:off x="9547654" y="4937134"/>
            <a:ext cx="2644346" cy="584775"/>
            <a:chOff x="1096799" y="3315424"/>
            <a:chExt cx="1882140" cy="426136"/>
          </a:xfrm>
        </p:grpSpPr>
        <p:sp>
          <p:nvSpPr>
            <p:cNvPr id="37" name="Скругленный прямоугольник 36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8" name="TextBox 37"/>
            <p:cNvSpPr txBox="1"/>
            <p:nvPr/>
          </p:nvSpPr>
          <p:spPr bwMode="auto">
            <a:xfrm>
              <a:off x="1096799" y="3315424"/>
              <a:ext cx="1882140" cy="426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>
                  <a:latin typeface="Times New Roman"/>
                  <a:cs typeface="Times New Roman"/>
                </a:rPr>
                <a:t>Пакет </a:t>
              </a:r>
              <a:endParaRPr/>
            </a:p>
            <a:p>
              <a:pPr algn="ctr">
                <a:defRPr/>
              </a:pPr>
              <a:r>
                <a:rPr lang="ru-RU" sz="1600">
                  <a:latin typeface="Times New Roman"/>
                  <a:cs typeface="Times New Roman"/>
                </a:rPr>
                <a:t>«</a:t>
              </a:r>
              <a:r>
                <a:rPr lang="ru-RU" sz="1600">
                  <a:latin typeface="Times New Roman"/>
                  <a:cs typeface="Times New Roman"/>
                </a:rPr>
                <a:t>Электроточка</a:t>
              </a:r>
              <a:r>
                <a:rPr lang="ru-RU" sz="1600">
                  <a:latin typeface="Times New Roman"/>
                  <a:cs typeface="Times New Roman"/>
                </a:rPr>
                <a:t>»</a:t>
              </a:r>
              <a:endParaRPr lang="ru-RU" sz="1600">
                <a:latin typeface="Times New Roman"/>
                <a:cs typeface="Times New Roman"/>
              </a:endParaRPr>
            </a:p>
          </p:txBody>
        </p:sp>
      </p:grpSp>
      <p:sp>
        <p:nvSpPr>
          <p:cNvPr id="3" name="TextBox 2"/>
          <p:cNvSpPr txBox="1"/>
          <p:nvPr/>
        </p:nvSpPr>
        <p:spPr bwMode="auto">
          <a:xfrm>
            <a:off x="617838" y="5947719"/>
            <a:ext cx="11170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FF0000"/>
                </a:solidFill>
                <a:latin typeface="Times New Roman"/>
                <a:cs typeface="Times New Roman"/>
              </a:rPr>
              <a:t>По клику на интересующий баннер, открывается страница с информацией по определенному пакету услуг по «ТП под ключ»</a:t>
            </a:r>
            <a:endParaRPr lang="ru-RU" b="1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7" name="Прямая со стрелкой 6"/>
          <p:cNvCxnSpPr>
            <a:cxnSpLocks/>
          </p:cNvCxnSpPr>
          <p:nvPr/>
        </p:nvCxnSpPr>
        <p:spPr bwMode="auto">
          <a:xfrm flipH="1" flipV="1">
            <a:off x="2541865" y="5612235"/>
            <a:ext cx="3343396" cy="27320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cxnSpLocks/>
          </p:cNvCxnSpPr>
          <p:nvPr/>
        </p:nvCxnSpPr>
        <p:spPr bwMode="auto">
          <a:xfrm flipV="1">
            <a:off x="5864444" y="5612235"/>
            <a:ext cx="3413780" cy="27320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cxnSpLocks/>
          </p:cNvCxnSpPr>
          <p:nvPr/>
        </p:nvCxnSpPr>
        <p:spPr bwMode="auto">
          <a:xfrm flipH="1" flipV="1">
            <a:off x="4356342" y="5239623"/>
            <a:ext cx="1508102" cy="64581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cxnSpLocks/>
          </p:cNvCxnSpPr>
          <p:nvPr/>
        </p:nvCxnSpPr>
        <p:spPr bwMode="auto">
          <a:xfrm flipV="1">
            <a:off x="5885261" y="5254704"/>
            <a:ext cx="1647635" cy="63919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cxnSpLocks/>
          </p:cNvCxnSpPr>
          <p:nvPr/>
        </p:nvCxnSpPr>
        <p:spPr bwMode="auto">
          <a:xfrm flipV="1">
            <a:off x="5874852" y="5229255"/>
            <a:ext cx="10409" cy="65618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528984" y="1845786"/>
            <a:ext cx="113412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Филиал ПАО «Россети Юг» – «Ростовэнерго» предлагает воспользоваться услугой аренды спецтехники с экипажем </a:t>
            </a:r>
            <a:r>
              <a:rPr lang="ru-RU" sz="1600">
                <a:latin typeface="Times New Roman"/>
                <a:cs typeface="Times New Roman"/>
              </a:rPr>
              <a:t>на </a:t>
            </a:r>
            <a:r>
              <a:rPr lang="ru-RU" sz="1600">
                <a:latin typeface="Times New Roman"/>
                <a:cs typeface="Times New Roman"/>
              </a:rPr>
              <a:t>выгодных условиях!</a:t>
            </a:r>
            <a:endParaRPr/>
          </a:p>
          <a:p>
            <a:pPr algn="just">
              <a:defRPr/>
            </a:pPr>
            <a:endParaRPr lang="ru-RU" sz="16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Приобретение, содержание и обслуживание машин </a:t>
            </a:r>
            <a:r>
              <a:rPr lang="ru-RU" sz="1600">
                <a:latin typeface="Times New Roman"/>
                <a:cs typeface="Times New Roman"/>
              </a:rPr>
              <a:t>и </a:t>
            </a:r>
            <a:r>
              <a:rPr lang="ru-RU" sz="1600">
                <a:latin typeface="Times New Roman"/>
                <a:cs typeface="Times New Roman"/>
              </a:rPr>
              <a:t>механизмов </a:t>
            </a:r>
            <a:r>
              <a:rPr lang="ru-RU" sz="1600">
                <a:latin typeface="Times New Roman"/>
                <a:cs typeface="Times New Roman"/>
              </a:rPr>
              <a:t>не всегда </a:t>
            </a:r>
            <a:r>
              <a:rPr lang="ru-RU" sz="1600">
                <a:latin typeface="Times New Roman"/>
                <a:cs typeface="Times New Roman"/>
              </a:rPr>
              <a:t>целесообразно. Мы </a:t>
            </a:r>
            <a:r>
              <a:rPr lang="ru-RU" sz="1600">
                <a:latin typeface="Times New Roman"/>
                <a:cs typeface="Times New Roman"/>
              </a:rPr>
              <a:t>избавляем вас от необходимости </a:t>
            </a:r>
            <a:r>
              <a:rPr lang="ru-RU" sz="1600">
                <a:latin typeface="Times New Roman"/>
                <a:cs typeface="Times New Roman"/>
              </a:rPr>
              <a:t>лишних затрат. Вы </a:t>
            </a:r>
            <a:r>
              <a:rPr lang="ru-RU" sz="1600">
                <a:latin typeface="Times New Roman"/>
                <a:cs typeface="Times New Roman"/>
              </a:rPr>
              <a:t>получаете нужную </a:t>
            </a:r>
            <a:r>
              <a:rPr lang="ru-RU" sz="1600">
                <a:latin typeface="Times New Roman"/>
                <a:cs typeface="Times New Roman"/>
              </a:rPr>
              <a:t>спецтехнику на необходимое время по фиксированной цене: </a:t>
            </a:r>
            <a:r>
              <a:rPr lang="ru-RU" sz="1600">
                <a:latin typeface="Times New Roman"/>
                <a:cs typeface="Times New Roman"/>
              </a:rPr>
              <a:t>заправочные материалы и стоимость работы машиниста уже включены в стоимость.</a:t>
            </a:r>
            <a:endParaRPr/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86497" y="76357"/>
            <a:ext cx="122262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</a:t>
            </a: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сайта:</a:t>
            </a:r>
            <a:endParaRPr/>
          </a:p>
          <a:p>
            <a:pPr>
              <a:defRPr/>
            </a:pPr>
            <a:r>
              <a:rPr lang="en-US" sz="16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</a:t>
            </a:r>
            <a:r>
              <a:rPr lang="en-US" sz="16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rostovenergo.rosseti-yug.ru/dopolnitelnye-uslugi</a:t>
            </a:r>
            <a:r>
              <a:rPr lang="ru-RU" sz="16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r>
              <a:rPr lang="en-US" sz="16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uslugi-arendy</a:t>
            </a:r>
            <a:r>
              <a:rPr lang="en-US" sz="16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endParaRPr lang="ru-RU" sz="160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 bwMode="auto">
          <a:xfrm>
            <a:off x="528984" y="770754"/>
            <a:ext cx="11341261" cy="965409"/>
            <a:chOff x="826023" y="142240"/>
            <a:chExt cx="2628377" cy="1544320"/>
          </a:xfrm>
        </p:grpSpPr>
        <p:sp>
          <p:nvSpPr>
            <p:cNvPr id="6" name="Прямоугольник 5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7" name="TextBox 6"/>
            <p:cNvSpPr txBox="1"/>
            <p:nvPr/>
          </p:nvSpPr>
          <p:spPr bwMode="auto">
            <a:xfrm>
              <a:off x="876823" y="511901"/>
              <a:ext cx="2510153" cy="541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bg1"/>
                  </a:solidFill>
                  <a:latin typeface="Times New Roman"/>
                  <a:cs typeface="Times New Roman"/>
                </a:rPr>
                <a:t>АРЕНДА ТРАНСПОРТНЫХ СРЕДСТВ</a:t>
              </a:r>
              <a:endParaRPr lang="ru-RU" sz="1600" b="1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8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xmlns:a="http://schemas.openxmlformats.org/drawingml/2006/main" noGrp="1"/>
          </p:cNvGraphicFramePr>
          <p:nvPr/>
        </p:nvGraphicFramePr>
        <p:xfrm>
          <a:off x="678418" y="553145"/>
          <a:ext cx="3637280" cy="6210665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3197307"/>
                <a:gridCol w="884268"/>
              </a:tblGrid>
              <a:tr h="295839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Наименование автотранспорта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615" marR="2615" marT="2615" marB="0" anchor="ctr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Стоимость   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                     1 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маш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./часа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615" marR="2615" marT="2615" marB="0" anchor="ctr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 130 Автокран г.п. 6.3т.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3142,97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 450850 (самосвал)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2 745,46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 133ГЯ (автокран г.п.10т)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3016,04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 131  бурильно-крановая машина D бур.750 мм.)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3036,23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ЗИЛ-131 ТВ26 (авто-вышка телескопическая, в.п. 26м.)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3514,39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 431410 (автоподъемник ПГ22 в.п. 22м.)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3237,84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 131 ТВ-26 (авто-вышка телескопическая, в.п. 26м)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3480,60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3307 ЭТЛ 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(электролаборатория)       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3346,06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ГАЗ-66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(бригадный грузопассажирский)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2308,37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33021 Газель (грузовой)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1669,70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3308 (БКМ-317)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бурильно-крановая машина)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2921,48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3307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(Автогидроподъемник АПТ-17А, в.п 17м.)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2718,92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3110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(легковой)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1 367,81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ГАЗ-6601 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(бригадный грузопассажирский)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2320,50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330730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(грузовой бортовой)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2238,32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3308 (Автогидроподъемник АТП-14.0, в.п 14м.)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2643,04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ГАЗ-31105 (легковой)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1338,52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ГАЗ-22177 "Соболь" (Грузопассажирский)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1468,12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322132 (автобус 14 мест)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1591,28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2705 (грузопассажирский)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1 480,55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ГАЗ-33081 (электролабаратория ЭТЛ-35)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2382,61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ГАЗ-66 ЭТЛ (электролаборатория)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3072,84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52 (масловоз)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2411,89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3308 (Автогидроподъемник АТП-14.0, в.п 14м.)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2848,80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КАМАЗ-65115 (самосвал)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3614,26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КАМАЗ-55111 (самосвал)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3832,92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КАМАЗ 54115-15 (Сед. Тягач)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3070,52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МАЗ 5337 (автокран г.п.16т)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3903,88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МАЗ-54329 (седельный тягач)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3216,18 </a:t>
                      </a:r>
                      <a:endParaRPr/>
                    </a:p>
                  </a:txBody>
                  <a:tcPr marL="9525" marR="9525" marT="9525" marB="0"/>
                </a:tc>
              </a:tr>
              <a:tr h="196267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МАЗ-64229 (седельный тягач, полуприцеп низкорамный)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3926,12</a:t>
                      </a:r>
                      <a:endParaRPr/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xmlns:a="http://schemas.openxmlformats.org/drawingml/2006/main" noGrp="1"/>
          </p:cNvGraphicFramePr>
          <p:nvPr/>
        </p:nvGraphicFramePr>
        <p:xfrm>
          <a:off x="6592735" y="522366"/>
          <a:ext cx="3649979" cy="335354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2843412"/>
                <a:gridCol w="793868"/>
              </a:tblGrid>
              <a:tr h="19626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Наименование автотранспорта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615" marR="2615" marT="2615" marB="0" anchor="ctr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Стоимость 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            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маш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./часа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615" marR="2615" marT="2615" marB="0" anchor="ctr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xmlns:a="http://schemas.openxmlformats.org/drawingml/2006/main" noGrp="1"/>
          </p:cNvGraphicFramePr>
          <p:nvPr/>
        </p:nvGraphicFramePr>
        <p:xfrm>
          <a:off x="6605435" y="829810"/>
          <a:ext cx="3649979" cy="6207879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2843077"/>
                <a:gridCol w="794203"/>
              </a:tblGrid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МАЗ-5334 (автокран СМК-10 г.п.10 т.)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3474,47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МАЗ 5337 Автокран КС3577/3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(автокран г.п.14т)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3736,26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369248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Урал 4320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(многофункциональное (автоподъемник, кран-манипулятор, бурильно-крановая машина)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4290,85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УРАЛ 4320 (тягач лесовоз)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3420,05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Т-700А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 колесный, отвал)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3152,17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Т-150 К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 колесный)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2292,96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Т-150К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 колесный)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2403,01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ЮМЗ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(трактор, экскаватор ЭО-2621)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1549,88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МТЗ-80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(трактор, бурильная машина БМ-203)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1569,43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МТЗ-82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(трактор, бурильная машина БМ-203)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1625,60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МТЗ-80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(трактор, погрузчик СНУ-0,5)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1775,02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МТЗ 82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(трактор колесный с плугом)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1962,86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25161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ГАЗ-33073 (телескопическая вышка ТВ-26 в.п. 26)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2847,04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25161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ГАЗ-3308 (Автогидроподъемник АТП-14.0, в.п 14м.)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2832,60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25161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ГАЗ-33081 (БКМ-317) бурильно-крановая машина)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2875,21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ЛИАЗ-677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(автобус 42 места)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3006,01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ПАЗ 3205 Автобус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2473,90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ПАЗ 37421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(автобус 29 мест)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2179,07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УАЗ 390994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грузопассажирский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1 464,10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УАЗ 39099 грузопассажирский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1579,88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УАЗ 315148 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1504,45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УАЗ-2206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1643,34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УАЗ 3303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(грузовой бортовой)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1447,55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УАЗ-390995 (бригадный грузопассажирский)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1390,10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ВАЗ-21213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1358,80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ВАЗ-213110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1345,19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ВАЗ 21074 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1297,00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Шевроле-Нива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1365,65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Нисан-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патрол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2065,42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KIA SPORTAGE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1616,26 </a:t>
                      </a:r>
                      <a:endParaRPr sz="1000"/>
                    </a:p>
                  </a:txBody>
                  <a:tcPr marL="9525" marR="9525" marT="9525" marB="0"/>
                </a:tc>
              </a:tr>
              <a:tr h="1747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КАМАЗ-43118 (автоподъемник в.п. 28м.)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4691,17 </a:t>
                      </a:r>
                      <a:endParaRPr sz="1000"/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 bwMode="auto">
          <a:xfrm>
            <a:off x="2913854" y="183813"/>
            <a:ext cx="57669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rgbClr val="0077D2"/>
                </a:solidFill>
                <a:latin typeface="Times New Roman"/>
                <a:cs typeface="Times New Roman"/>
              </a:rPr>
              <a:t>Услуги </a:t>
            </a:r>
            <a:r>
              <a:rPr lang="ru-RU" sz="1600" b="1">
                <a:solidFill>
                  <a:srgbClr val="0077D2"/>
                </a:solidFill>
                <a:latin typeface="Times New Roman"/>
                <a:cs typeface="Times New Roman"/>
              </a:rPr>
              <a:t>аренды автомобильного </a:t>
            </a:r>
            <a:r>
              <a:rPr lang="ru-RU" sz="1600" b="1">
                <a:solidFill>
                  <a:srgbClr val="0077D2"/>
                </a:solidFill>
                <a:latin typeface="Times New Roman"/>
                <a:cs typeface="Times New Roman"/>
              </a:rPr>
              <a:t>и специального </a:t>
            </a:r>
            <a:r>
              <a:rPr lang="ru-RU" sz="1600" b="1">
                <a:solidFill>
                  <a:srgbClr val="0077D2"/>
                </a:solidFill>
                <a:latin typeface="Times New Roman"/>
                <a:cs typeface="Times New Roman"/>
              </a:rPr>
              <a:t>транспорта:</a:t>
            </a:r>
            <a:endParaRPr lang="ru-RU" sz="1600" b="1" i="0">
              <a:solidFill>
                <a:srgbClr val="0077D2"/>
              </a:solidFill>
              <a:latin typeface="Times New Roman"/>
              <a:cs typeface="Times New Roman"/>
            </a:endParaRPr>
          </a:p>
        </p:txBody>
      </p:sp>
      <p:sp>
        <p:nvSpPr>
          <p:cNvPr id="14" name="Заголовок 3"/>
          <p:cNvSpPr txBox="1"/>
          <p:nvPr/>
        </p:nvSpPr>
        <p:spPr bwMode="auto">
          <a:xfrm>
            <a:off x="9393304" y="6459559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5" name="Заголовок 3"/>
          <p:cNvSpPr txBox="1"/>
          <p:nvPr/>
        </p:nvSpPr>
        <p:spPr bwMode="auto">
          <a:xfrm>
            <a:off x="8843907" y="60586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Продолжение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 bwMode="auto">
          <a:xfrm>
            <a:off x="753762" y="672525"/>
            <a:ext cx="10602097" cy="965409"/>
            <a:chOff x="826023" y="142240"/>
            <a:chExt cx="2628377" cy="1544320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876823" y="511900"/>
              <a:ext cx="25101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bg1"/>
                  </a:solidFill>
                  <a:latin typeface="Times New Roman"/>
                  <a:cs typeface="Times New Roman"/>
                </a:rPr>
                <a:t>УСЛУГИ СВЯЗИ И ИНФОРМАЦИОННЫХ ТЕХНОЛОГИЙ</a:t>
              </a:r>
              <a:endParaRPr lang="ru-RU" sz="1600" b="1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</p:grpSp>
      <p:graphicFrame>
        <p:nvGraphicFramePr>
          <p:cNvPr id="15" name="Таблица 14"/>
          <p:cNvGraphicFramePr>
            <a:graphicFrameLocks xmlns:a="http://schemas.openxmlformats.org/drawingml/2006/main" noGrp="1"/>
          </p:cNvGraphicFramePr>
          <p:nvPr/>
        </p:nvGraphicFramePr>
        <p:xfrm>
          <a:off x="753761" y="1654188"/>
          <a:ext cx="10602098" cy="4930814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7229355"/>
                <a:gridCol w="62061"/>
                <a:gridCol w="1083047"/>
                <a:gridCol w="2227635"/>
              </a:tblGrid>
              <a:tr h="292487"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Наименование услуги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Количество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Цена, руб. с НДС 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0691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Абонентская плата за пользование ведомственным телефоном АТС для населения.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месяц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382,00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06135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Абонентская плата за пользование ведомственным телефоном АТС, предоставление выхода на сеть связи общего пользования  для организаций.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месяц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526,80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61309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Абонентская плата за пользование ведомственным телефоном АТС, предоставление выхода на сеть общего пользования и выход на сеть ведомственной внутризоновой междугородней связи  для организаций.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месяц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640,80</a:t>
                      </a: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</a:tr>
              <a:tr h="338913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Абонентская плата за пользование параллельным телефонным номером  для организаций.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месяц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85,20</a:t>
                      </a: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</a:tr>
              <a:tr h="461309">
                <a:tc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Предоставление в пользование прямого провода, образованного в линейных сооружениях, принадлежащих и обслуживаемых филиалом ПАО 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«Россети Юг» -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 «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Ростовэнерго»  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для организаций.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месяц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888,00</a:t>
                      </a: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</a:tr>
              <a:tr h="41394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Услуга местного завершения вызова на сеть ПАО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«Ростелеком».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за ед. трафика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0,34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</a:tr>
              <a:tr h="344951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местного инициирования вызова на сети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ПАО «Ростелеком».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за ед. трафика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0,34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</a:tr>
              <a:tr h="311744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Предоставление места в кабельной канализации за один метр в месяц для размещения одного кабеля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 месяц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6,85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</a:tr>
              <a:tr h="463111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в сфере информационных технологий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/>
                    </a:p>
                  </a:txBody>
                  <a:tcPr marL="9525" marR="9525" marT="9525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463111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центра обработки телефонных вызовов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(Контакт-центров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, горячих линий и пр.)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/>
                    </a:p>
                  </a:txBody>
                  <a:tcPr marL="9525" marR="9525" marT="9525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463111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Прочие услуги связи и информационных технологий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/>
                    </a:p>
                  </a:txBody>
                  <a:tcPr marL="9525" marR="9525" marT="9525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</a:tbl>
          </a:graphicData>
        </a:graphic>
      </p:graphicFrame>
      <p:sp>
        <p:nvSpPr>
          <p:cNvPr id="13" name="Заголовок 3"/>
          <p:cNvSpPr txBox="1"/>
          <p:nvPr/>
        </p:nvSpPr>
        <p:spPr bwMode="auto">
          <a:xfrm>
            <a:off x="9474843" y="6584998"/>
            <a:ext cx="2256909" cy="19825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67780" y="93615"/>
            <a:ext cx="124805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</a:t>
            </a: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://rostovenergo.rosseti-yug.ru/dopolnitelnye-uslugi/uslugi-svyazi-i-informatsionnykh-tekhnologiy/</a:t>
            </a:r>
            <a:endParaRPr lang="ru-RU" sz="14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 bwMode="auto">
          <a:xfrm>
            <a:off x="827903" y="725387"/>
            <a:ext cx="10231393" cy="936665"/>
            <a:chOff x="826023" y="142240"/>
            <a:chExt cx="2628377" cy="1544320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931170" y="498901"/>
              <a:ext cx="24180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bg1"/>
                  </a:solidFill>
                  <a:latin typeface="Times New Roman"/>
                  <a:cs typeface="Times New Roman"/>
                </a:rPr>
                <a:t>РАБОТЫ В СЕТЯХ НАРУЖНОГО ОСВЕЩЕНИЯ</a:t>
              </a:r>
              <a:endParaRPr lang="ru-RU" sz="1600" b="1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 bwMode="auto">
          <a:xfrm>
            <a:off x="827903" y="1643546"/>
            <a:ext cx="10243273" cy="731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 algn="just">
              <a:defRPr/>
            </a:pPr>
            <a:r>
              <a:rPr lang="ru-RU" sz="1400">
                <a:latin typeface="Times New Roman"/>
                <a:cs typeface="Times New Roman"/>
              </a:rPr>
              <a:t>Филиал </a:t>
            </a:r>
            <a:r>
              <a:rPr lang="ru-RU" sz="1400">
                <a:latin typeface="Times New Roman"/>
                <a:cs typeface="Times New Roman"/>
              </a:rPr>
              <a:t>ПАО </a:t>
            </a:r>
            <a:r>
              <a:rPr lang="ru-RU" sz="1400">
                <a:latin typeface="Times New Roman"/>
                <a:cs typeface="Times New Roman"/>
              </a:rPr>
              <a:t>«Россети </a:t>
            </a:r>
            <a:r>
              <a:rPr lang="ru-RU" sz="1400">
                <a:latin typeface="Times New Roman"/>
                <a:cs typeface="Times New Roman"/>
              </a:rPr>
              <a:t>Юг» - «Ростовэнерго» </a:t>
            </a:r>
            <a:r>
              <a:rPr lang="ru-RU" sz="1400">
                <a:latin typeface="Times New Roman"/>
                <a:cs typeface="Times New Roman"/>
              </a:rPr>
              <a:t>предлагает своим клиентам (физическим и юридическим лицам) услуги по размещению системы наружного освещения на воздушных линиях </a:t>
            </a:r>
            <a:r>
              <a:rPr lang="ru-RU" sz="1400">
                <a:latin typeface="Times New Roman"/>
                <a:cs typeface="Times New Roman"/>
              </a:rPr>
              <a:t>электропередачи, для освещения в </a:t>
            </a:r>
            <a:r>
              <a:rPr lang="ru-RU" sz="1400">
                <a:latin typeface="Times New Roman"/>
                <a:cs typeface="Times New Roman"/>
              </a:rPr>
              <a:t>том числе приусадебных </a:t>
            </a:r>
            <a:r>
              <a:rPr lang="ru-RU" sz="1400">
                <a:latin typeface="Times New Roman"/>
                <a:cs typeface="Times New Roman"/>
              </a:rPr>
              <a:t>участков, фасадов зданий, пешеходных </a:t>
            </a:r>
            <a:r>
              <a:rPr lang="ru-RU" sz="1400">
                <a:latin typeface="Times New Roman"/>
                <a:cs typeface="Times New Roman"/>
              </a:rPr>
              <a:t>переходов.</a:t>
            </a:r>
            <a:endParaRPr lang="ru-RU" sz="1400">
              <a:latin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4896106" y="2668328"/>
            <a:ext cx="23401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rgbClr val="0077D2"/>
                </a:solidFill>
                <a:latin typeface="Times New Roman"/>
                <a:cs typeface="Times New Roman"/>
              </a:rPr>
              <a:t>СТОИМОСТЬ УСЛУГ</a:t>
            </a:r>
            <a:endParaRPr lang="ru-RU" sz="1600" b="1" i="0">
              <a:solidFill>
                <a:srgbClr val="0077D2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6" name="Таблица 15"/>
          <p:cNvGraphicFramePr>
            <a:graphicFrameLocks xmlns:a="http://schemas.openxmlformats.org/drawingml/2006/main" noGrp="1"/>
          </p:cNvGraphicFramePr>
          <p:nvPr/>
        </p:nvGraphicFramePr>
        <p:xfrm>
          <a:off x="827903" y="3006882"/>
          <a:ext cx="10231393" cy="2742814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6102472"/>
                <a:gridCol w="46786"/>
                <a:gridCol w="4035349"/>
                <a:gridCol w="46786"/>
              </a:tblGrid>
              <a:tr h="365458"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Наименование услуги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Цена, руб. с 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НДС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50436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Услуги по размещению наружного освещения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Стоимость услуги определяется индивидуально в зависимости от условий размещения оборудования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411500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по размещению на электросетевых объектах прочих конструкций и оборудования</a:t>
                      </a:r>
                      <a:endParaRPr/>
                    </a:p>
                    <a:p>
                      <a:pPr algn="l">
                        <a:defRPr/>
                      </a:pP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Стоимость услуги определяется индивидуально в зависимости от условий размещения оборудования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411500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по размещению наружной рекламы и информации</a:t>
                      </a:r>
                      <a:endParaRPr/>
                    </a:p>
                    <a:p>
                      <a:pPr algn="l">
                        <a:defRPr/>
                      </a:pP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Стоимость услуги определяется индивидуально в зависимости от условий размещения оборудования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1150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Аренда прочего имущества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Стоимость услуги определяется индивидуально в зависимости от условий размещения оборудования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37898">
                <a:tc rowSpan="2" gridSpan="3">
                  <a:txBody>
                    <a:bodyPr/>
                    <a:p>
                      <a:pPr algn="l">
                        <a:defRPr/>
                      </a:pP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 anchor="ctr"/>
                </a:tc>
              </a:tr>
              <a:tr h="237898">
                <a:tc gridSpan="3" vMerge="1">
                  <a:txBody>
                    <a:bodyPr/>
                    <a:p>
                      <a:pPr algn="l">
                        <a:defRPr/>
                      </a:pP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/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19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20130" y="76357"/>
            <a:ext cx="11892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https://rostovenergo.rosseti-yug.ru/dopolnitelnye-uslugi/raboty-v-setyakh-naruzhnogo-osvhcheniya/</a:t>
            </a:r>
            <a:endParaRPr lang="ru-RU" sz="14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84880" y="172995"/>
            <a:ext cx="10515600" cy="60329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b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rostovenergo.rosseti-yug.ru/dopolnitelnye-uslugi/</a:t>
            </a:r>
            <a:r>
              <a:rPr lang="en-US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uslugi-po-razmescheniyu-telekommunikatsionnogo-oborudovaniya-svyazi-v-tom-chisle-volokonno-opticheskikh-liniy-svyazi</a:t>
            </a:r>
            <a:r>
              <a:rPr lang="en-US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b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endParaRPr lang="ru-RU" sz="1400" b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grpSp>
        <p:nvGrpSpPr>
          <p:cNvPr id="7" name="Группа 6"/>
          <p:cNvGrpSpPr/>
          <p:nvPr/>
        </p:nvGrpSpPr>
        <p:grpSpPr bwMode="auto">
          <a:xfrm>
            <a:off x="1073115" y="725387"/>
            <a:ext cx="9986181" cy="967489"/>
            <a:chOff x="826023" y="142240"/>
            <a:chExt cx="2628377" cy="1544320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931170" y="498901"/>
              <a:ext cx="2418081" cy="558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endParaRPr lang="ru-RU" sz="1600" b="1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 bwMode="auto">
          <a:xfrm>
            <a:off x="1073108" y="870552"/>
            <a:ext cx="99861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chemeClr val="bg1"/>
                </a:solidFill>
                <a:latin typeface="Times New Roman"/>
                <a:cs typeface="Times New Roman"/>
              </a:rPr>
              <a:t>УСЛУГИ ПО РАЗМЕЩЕНИЮ ТЕЛЕКОММУНИКАЦИОННОГО ОБОРУДОВАНИЯ СВЯЗИ, В ТОМ ЧИСЛЕ ВОЛОКОННО-ОПТИЧЕСКИХ ЛИНИЙ СВЯЗИ</a:t>
            </a:r>
            <a:endParaRPr/>
          </a:p>
        </p:txBody>
      </p:sp>
      <p:graphicFrame>
        <p:nvGraphicFramePr>
          <p:cNvPr id="15" name="Таблица 14"/>
          <p:cNvGraphicFramePr>
            <a:graphicFrameLocks xmlns:a="http://schemas.openxmlformats.org/drawingml/2006/main" noGrp="1"/>
          </p:cNvGraphicFramePr>
          <p:nvPr/>
        </p:nvGraphicFramePr>
        <p:xfrm>
          <a:off x="1073108" y="1689370"/>
          <a:ext cx="9992999" cy="3065958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5789412"/>
                <a:gridCol w="40640"/>
                <a:gridCol w="40640"/>
                <a:gridCol w="40640"/>
                <a:gridCol w="40640"/>
                <a:gridCol w="40640"/>
                <a:gridCol w="40640"/>
                <a:gridCol w="40640"/>
                <a:gridCol w="1945015"/>
                <a:gridCol w="1900431"/>
                <a:gridCol w="33020"/>
                <a:gridCol w="40640"/>
              </a:tblGrid>
              <a:tr h="366701">
                <a:tc gridSpan="8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Наименование услуги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Количество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Цена, руб. с НДС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187614">
                <a:tc gridSpan="12"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1" u="none" strike="noStrike">
                          <a:latin typeface="Times New Roman"/>
                          <a:cs typeface="Times New Roman"/>
                        </a:rPr>
                        <a:t>Услуги по размещению телекоммуникационного оборудования связи, в том числе волоконно-оптических линий связи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187614">
                <a:tc gridSpan="4"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по размещению телекоммуникационного оборудования связи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4"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4">
                  <a:txBody>
                    <a:bodyPr/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187614">
                <a:tc rowSpan="2" gridSpan="10"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1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Предоставление доступа сторонним лицам к ВЛ для размещения ВОЛС в случае использования ОКСН</a:t>
                      </a:r>
                      <a:endParaRPr lang="ru-RU" sz="1050" b="1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187614">
                <a:tc gridSpan="10" vMerge="1">
                  <a:txBody>
                    <a:bodyPr/>
                    <a:p>
                      <a:pPr algn="l">
                        <a:defRPr/>
                      </a:pP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187614">
                <a:tc gridSpan="4">
                  <a:txBody>
                    <a:bodyPr/>
                    <a:p>
                      <a:pPr algn="l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ВЛ 0,4 </a:t>
                      </a: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кВ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4"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rowSpan="4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 опора/месяц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86,93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187614">
                <a:tc gridSpan="4"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ВЛ 6-20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кВ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4"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108,52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187614">
                <a:tc gridSpan="4"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ВЛ 35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кВ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4"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159,52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187614">
                <a:tc gridSpan="4"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ВЛ 110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кВ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4"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244,52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294819">
                <a:tc gridSpan="12"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Предоставление доступа сторонним лицам к ВЛ для размещения ВОЛС в случае использования ОКГТ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299033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ВЛ 35кВ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row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 опора/месяц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317,69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 anchor="ctr"/>
                </a:tc>
              </a:tr>
              <a:tr h="299033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ВЛ 110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кВ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481,78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 anchor="ctr"/>
                </a:tc>
              </a:tr>
              <a:tr h="305460">
                <a:tc gridSpan="12"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</a:tbl>
          </a:graphicData>
        </a:graphic>
      </p:graphicFrame>
      <p:sp>
        <p:nvSpPr>
          <p:cNvPr id="16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 bwMode="auto">
          <a:xfrm>
            <a:off x="1073115" y="725387"/>
            <a:ext cx="9986181" cy="936665"/>
            <a:chOff x="826023" y="142240"/>
            <a:chExt cx="2628377" cy="1544320"/>
          </a:xfrm>
        </p:grpSpPr>
        <p:sp>
          <p:nvSpPr>
            <p:cNvPr id="11" name="Прямоугольник 10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931170" y="498901"/>
              <a:ext cx="2418081" cy="558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endParaRPr lang="ru-RU" sz="1600" b="1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 bwMode="auto">
          <a:xfrm>
            <a:off x="1285102" y="941710"/>
            <a:ext cx="9588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>
                <a:solidFill>
                  <a:schemeClr val="bg1"/>
                </a:solidFill>
                <a:latin typeface="Times New Roman"/>
                <a:cs typeface="Times New Roman"/>
              </a:rPr>
              <a:t>АРЕНДА ЗДАНИЙ, ПОМЕЩЕНИЙ, СООРУЖЕНИЙ, КРОМЕ ОБЪЕКТОВ ЭЛЕКТРОСЕТЕВОГО ХОЗЯЙСТВА</a:t>
            </a:r>
            <a:endParaRPr lang="ru-RU" sz="1600" b="1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 bwMode="auto">
          <a:xfrm>
            <a:off x="184880" y="172995"/>
            <a:ext cx="10515600" cy="60329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b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rostovenergo.rosseti-yug.ru/dopolnitelnye-uslugi/</a:t>
            </a:r>
            <a:r>
              <a:rPr lang="en-US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arenda-zdaniy-pomescheniy-sooruzheniy-krome-obektov-elektrosetevogo-khozyaystva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b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endParaRPr lang="ru-RU" sz="1400" b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6" name="Таблица 15"/>
          <p:cNvGraphicFramePr>
            <a:graphicFrameLocks xmlns:a="http://schemas.openxmlformats.org/drawingml/2006/main" noGrp="1"/>
          </p:cNvGraphicFramePr>
          <p:nvPr/>
        </p:nvGraphicFramePr>
        <p:xfrm>
          <a:off x="1073111" y="1662052"/>
          <a:ext cx="9986181" cy="2026554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5956216"/>
                <a:gridCol w="45665"/>
                <a:gridCol w="3938635"/>
                <a:gridCol w="45665"/>
              </a:tblGrid>
              <a:tr h="365458"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Наименование услуги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Цена, руб. с НДС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50436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Аренда зданий, помещений, сооружений, кроме объектов электросетевого хозяйства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по каждому объекту аренды</a:t>
                      </a: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411500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Аренда объектов электросетевого хозяйства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по каждому объекту аренды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rowSpan="2" gridSpan="2"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Аренда земли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row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по каждому объекту аренды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6000">
                <a:tc gridSpan="2" vMerge="1">
                  <a:txBody>
                    <a:bodyPr/>
                    <a:p>
                      <a:pPr algn="l">
                        <a:defRPr/>
                      </a:pP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52000">
                <a:tc rowSpan="2" gridSpan="2"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Аренда транспортных средств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rowSpan="2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по каждому объекту аренды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 anchor="ctr"/>
                </a:tc>
              </a:tr>
              <a:tr h="252000">
                <a:tc gridSpan="2" vMerge="1">
                  <a:txBody>
                    <a:bodyPr/>
                    <a:p>
                      <a:pPr algn="l">
                        <a:defRPr/>
                      </a:pP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/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8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10276" y="480456"/>
            <a:ext cx="10515600" cy="49984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br>
              <a:rPr lang="ru-RU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</a:t>
            </a: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rostovenergo.rosseti-yug.ru/dopolnitelnye-uslugi/</a:t>
            </a:r>
            <a:r>
              <a:rPr lang="en-US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commercheskyi-uchet-elektroenergii</a:t>
            </a: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br>
              <a:rPr lang="ru-RU"/>
            </a:b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073115" y="1662052"/>
            <a:ext cx="9986181" cy="227441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400" b="0">
                <a:latin typeface="Times New Roman"/>
                <a:cs typeface="Times New Roman"/>
              </a:rPr>
              <a:t>Приборы учета – главный инструмент контроля потребления электроэнергии в частных </a:t>
            </a:r>
            <a:r>
              <a:rPr lang="ru-RU" sz="1400" b="0">
                <a:latin typeface="Times New Roman"/>
                <a:cs typeface="Times New Roman"/>
              </a:rPr>
              <a:t>домовладениях </a:t>
            </a:r>
            <a:r>
              <a:rPr lang="ru-RU" sz="1400" b="0">
                <a:latin typeface="Times New Roman"/>
                <a:cs typeface="Times New Roman"/>
              </a:rPr>
              <a:t>или на предприятиях. </a:t>
            </a:r>
            <a:r>
              <a:rPr lang="ru-RU" sz="1400" b="0">
                <a:latin typeface="Times New Roman"/>
                <a:cs typeface="Times New Roman"/>
              </a:rPr>
              <a:t>Филиал ПАО «Россети Юг» - «</a:t>
            </a:r>
            <a:r>
              <a:rPr lang="ru-RU" sz="1400" b="0">
                <a:latin typeface="Times New Roman"/>
                <a:cs typeface="Times New Roman"/>
              </a:rPr>
              <a:t>Ростовэнерго</a:t>
            </a:r>
            <a:r>
              <a:rPr lang="ru-RU" sz="1400" b="0">
                <a:latin typeface="Times New Roman"/>
                <a:cs typeface="Times New Roman"/>
              </a:rPr>
              <a:t>» </a:t>
            </a:r>
            <a:r>
              <a:rPr lang="ru-RU" sz="1400" b="0">
                <a:latin typeface="Times New Roman"/>
                <a:cs typeface="Times New Roman"/>
              </a:rPr>
              <a:t>имеет большой опыт в </a:t>
            </a:r>
            <a:r>
              <a:rPr lang="ru-RU" sz="1400" b="0">
                <a:latin typeface="Times New Roman"/>
                <a:cs typeface="Times New Roman"/>
              </a:rPr>
              <a:t>установке и замене </a:t>
            </a:r>
            <a:r>
              <a:rPr lang="ru-RU" sz="1400" b="0">
                <a:latin typeface="Times New Roman"/>
                <a:cs typeface="Times New Roman"/>
              </a:rPr>
              <a:t>приборов учета, </a:t>
            </a:r>
            <a:r>
              <a:rPr lang="ru-RU" sz="1400" b="0">
                <a:latin typeface="Times New Roman"/>
                <a:cs typeface="Times New Roman"/>
              </a:rPr>
              <a:t>поможет в организации считывания </a:t>
            </a:r>
            <a:r>
              <a:rPr lang="ru-RU" sz="1400" b="0">
                <a:latin typeface="Times New Roman"/>
                <a:cs typeface="Times New Roman"/>
              </a:rPr>
              <a:t>показателей или </a:t>
            </a:r>
            <a:r>
              <a:rPr lang="ru-RU" sz="1400" b="0">
                <a:latin typeface="Times New Roman"/>
                <a:cs typeface="Times New Roman"/>
              </a:rPr>
              <a:t>программирования </a:t>
            </a:r>
            <a:r>
              <a:rPr lang="ru-RU" sz="1400" b="0">
                <a:latin typeface="Times New Roman"/>
                <a:cs typeface="Times New Roman"/>
              </a:rPr>
              <a:t>счетчика.</a:t>
            </a:r>
            <a:endParaRPr/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endParaRPr lang="ru-RU" sz="1400" b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400" b="0">
                <a:latin typeface="Times New Roman"/>
                <a:cs typeface="Times New Roman"/>
              </a:rPr>
              <a:t>Доверить </a:t>
            </a:r>
            <a:r>
              <a:rPr lang="ru-RU" sz="1400" b="0">
                <a:latin typeface="Times New Roman"/>
                <a:cs typeface="Times New Roman"/>
              </a:rPr>
              <a:t>организацию учета электроэнергии </a:t>
            </a:r>
            <a:r>
              <a:rPr lang="ru-RU" sz="1400" b="0">
                <a:latin typeface="Times New Roman"/>
                <a:cs typeface="Times New Roman"/>
              </a:rPr>
              <a:t>филиалу </a:t>
            </a:r>
            <a:r>
              <a:rPr lang="ru-RU" sz="1400" b="0">
                <a:latin typeface="Times New Roman"/>
                <a:cs typeface="Times New Roman"/>
              </a:rPr>
              <a:t>ПАО «Россети Юг» - «</a:t>
            </a:r>
            <a:r>
              <a:rPr lang="ru-RU" sz="1400" b="0">
                <a:latin typeface="Times New Roman"/>
                <a:cs typeface="Times New Roman"/>
              </a:rPr>
              <a:t>Ростоэнерго</a:t>
            </a:r>
            <a:r>
              <a:rPr lang="ru-RU" sz="1400" b="0">
                <a:latin typeface="Times New Roman"/>
                <a:cs typeface="Times New Roman"/>
              </a:rPr>
              <a:t>» – оптимальное решение для тех, кто заботится о безопасности:</a:t>
            </a:r>
            <a:endParaRPr/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400" b="0">
                <a:latin typeface="Times New Roman"/>
                <a:cs typeface="Times New Roman"/>
              </a:rPr>
              <a:t>- выполнение </a:t>
            </a:r>
            <a:r>
              <a:rPr lang="ru-RU" sz="1400" b="0">
                <a:latin typeface="Times New Roman"/>
                <a:cs typeface="Times New Roman"/>
              </a:rPr>
              <a:t>всех работ квалифицированными </a:t>
            </a:r>
            <a:r>
              <a:rPr lang="ru-RU" sz="1400" b="0">
                <a:latin typeface="Times New Roman"/>
                <a:cs typeface="Times New Roman"/>
              </a:rPr>
              <a:t>специалистами, имеющими </a:t>
            </a:r>
            <a:r>
              <a:rPr lang="ru-RU" sz="1400" b="0">
                <a:latin typeface="Times New Roman"/>
                <a:cs typeface="Times New Roman"/>
              </a:rPr>
              <a:t>необходимые уровни допуска;</a:t>
            </a:r>
            <a:endParaRPr/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400" b="0">
                <a:latin typeface="Times New Roman"/>
                <a:cs typeface="Times New Roman"/>
              </a:rPr>
              <a:t>- строгое </a:t>
            </a:r>
            <a:r>
              <a:rPr lang="ru-RU" sz="1400" b="0">
                <a:latin typeface="Times New Roman"/>
                <a:cs typeface="Times New Roman"/>
              </a:rPr>
              <a:t>соблюдение техники безопасности и нормативно-технических требований;</a:t>
            </a:r>
            <a:endParaRPr/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400" b="0">
                <a:latin typeface="Times New Roman"/>
                <a:cs typeface="Times New Roman"/>
              </a:rPr>
              <a:t>- использование </a:t>
            </a:r>
            <a:r>
              <a:rPr lang="ru-RU" sz="1400" b="0">
                <a:latin typeface="Times New Roman"/>
                <a:cs typeface="Times New Roman"/>
              </a:rPr>
              <a:t>только проверенных сертифицированных </a:t>
            </a:r>
            <a:r>
              <a:rPr lang="ru-RU" sz="1400" b="0">
                <a:latin typeface="Times New Roman"/>
                <a:cs typeface="Times New Roman"/>
              </a:rPr>
              <a:t>материалов, комплектующих </a:t>
            </a:r>
            <a:r>
              <a:rPr lang="ru-RU" sz="1400" b="0">
                <a:latin typeface="Times New Roman"/>
                <a:cs typeface="Times New Roman"/>
              </a:rPr>
              <a:t>и оборудования</a:t>
            </a:r>
            <a:r>
              <a:rPr lang="ru-RU" sz="1400" b="0">
                <a:latin typeface="Times New Roman"/>
                <a:cs typeface="Times New Roman"/>
              </a:rPr>
              <a:t>.</a:t>
            </a:r>
            <a:endParaRPr lang="ru-RU" sz="1400" b="0">
              <a:latin typeface="Times New Roman"/>
              <a:cs typeface="Times New Roman"/>
            </a:endParaRPr>
          </a:p>
        </p:txBody>
      </p:sp>
      <p:grpSp>
        <p:nvGrpSpPr>
          <p:cNvPr id="10" name="Группа 9"/>
          <p:cNvGrpSpPr/>
          <p:nvPr/>
        </p:nvGrpSpPr>
        <p:grpSpPr bwMode="auto">
          <a:xfrm>
            <a:off x="1073115" y="725387"/>
            <a:ext cx="9986181" cy="936665"/>
            <a:chOff x="826023" y="142240"/>
            <a:chExt cx="2628377" cy="1544320"/>
          </a:xfrm>
        </p:grpSpPr>
        <p:sp>
          <p:nvSpPr>
            <p:cNvPr id="11" name="Прямоугольник 10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931170" y="498901"/>
              <a:ext cx="2418081" cy="558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bg1"/>
                  </a:solidFill>
                  <a:latin typeface="Times New Roman"/>
                  <a:cs typeface="Times New Roman"/>
                </a:rPr>
                <a:t>КОММЕРЧЕСКИЙ УЧЁТ ЭЛЕКТРОЭНЕРГИИ</a:t>
              </a:r>
              <a:endParaRPr lang="ru-RU" sz="1600" b="1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3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4" y="5252394"/>
            <a:ext cx="10515599" cy="121508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>
                <a:latin typeface="Times New Roman"/>
                <a:cs typeface="Times New Roman"/>
              </a:rPr>
              <a:t>Оперативно-техническое </a:t>
            </a:r>
            <a:r>
              <a:rPr lang="ru-RU" sz="1350">
                <a:latin typeface="Times New Roman"/>
                <a:cs typeface="Times New Roman"/>
              </a:rPr>
              <a:t>обслуживание электросетевых объектов потребителя</a:t>
            </a:r>
            <a:endParaRPr/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 b="0">
                <a:latin typeface="Times New Roman"/>
                <a:cs typeface="Times New Roman"/>
              </a:rPr>
              <a:t>Обеспечивать техническое и ремонтно-эксплуатационное обслуживание электротехнического оборудования обязаны владельцы электрических сетей и электроустановок - руководители организаций, индивидуальные предприниматели и граждане. </a:t>
            </a:r>
            <a:endParaRPr/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 b="0">
                <a:latin typeface="Times New Roman"/>
                <a:cs typeface="Times New Roman"/>
              </a:rPr>
              <a:t>Для надежной и бесперебойной работы такого оборудования требуется его регулярное обслуживание, контроль режимов работы, составление </a:t>
            </a:r>
            <a:r>
              <a:rPr lang="ru-RU" sz="1350" b="0">
                <a:latin typeface="Times New Roman"/>
                <a:cs typeface="Times New Roman"/>
              </a:rPr>
              <a:t>технических заданий на ремонт. </a:t>
            </a:r>
            <a:r>
              <a:rPr lang="ru-RU" sz="1350" b="0">
                <a:latin typeface="Times New Roman"/>
                <a:cs typeface="Times New Roman"/>
              </a:rPr>
              <a:t>Специалисты </a:t>
            </a:r>
            <a:r>
              <a:rPr lang="ru-RU" sz="1350" b="0">
                <a:latin typeface="Times New Roman"/>
                <a:cs typeface="Times New Roman"/>
              </a:rPr>
              <a:t>филиала ПАО </a:t>
            </a:r>
            <a:r>
              <a:rPr lang="ru-RU" sz="1350" b="0">
                <a:latin typeface="Times New Roman"/>
                <a:cs typeface="Times New Roman"/>
              </a:rPr>
              <a:t>«Россети </a:t>
            </a:r>
            <a:r>
              <a:rPr lang="ru-RU" sz="1350" b="0">
                <a:latin typeface="Times New Roman"/>
                <a:cs typeface="Times New Roman"/>
              </a:rPr>
              <a:t>Юг» - «Ростовэнерго</a:t>
            </a:r>
            <a:r>
              <a:rPr lang="ru-RU" sz="1350" b="0">
                <a:latin typeface="Times New Roman"/>
                <a:cs typeface="Times New Roman"/>
              </a:rPr>
              <a:t>» имеют </a:t>
            </a:r>
            <a:r>
              <a:rPr lang="ru-RU" sz="1350" b="0">
                <a:latin typeface="Times New Roman"/>
                <a:cs typeface="Times New Roman"/>
              </a:rPr>
              <a:t>для этого необходимую </a:t>
            </a:r>
            <a:r>
              <a:rPr lang="ru-RU" sz="1350" b="0">
                <a:latin typeface="Times New Roman"/>
                <a:cs typeface="Times New Roman"/>
              </a:rPr>
              <a:t>квалификацию и могут взять на себя эти функции по договору. </a:t>
            </a:r>
            <a:r>
              <a:rPr lang="ru-RU" sz="1350" b="0">
                <a:latin typeface="Times New Roman"/>
                <a:cs typeface="Times New Roman"/>
              </a:rPr>
              <a:t> </a:t>
            </a:r>
            <a:endParaRPr/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>
                <a:latin typeface="Times New Roman"/>
                <a:cs typeface="Times New Roman"/>
              </a:rPr>
              <a:t>Оперативно-техническое </a:t>
            </a:r>
            <a:r>
              <a:rPr lang="ru-RU" sz="1350">
                <a:latin typeface="Times New Roman"/>
                <a:cs typeface="Times New Roman"/>
              </a:rPr>
              <a:t>обслуживание сетей наружного </a:t>
            </a:r>
            <a:r>
              <a:rPr lang="ru-RU" sz="1350">
                <a:latin typeface="Times New Roman"/>
                <a:cs typeface="Times New Roman"/>
              </a:rPr>
              <a:t>освещения </a:t>
            </a:r>
            <a:endParaRPr/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 b="0">
                <a:latin typeface="Times New Roman"/>
                <a:cs typeface="Times New Roman"/>
              </a:rPr>
              <a:t>Филиал </a:t>
            </a:r>
            <a:r>
              <a:rPr lang="ru-RU" sz="1350" b="0">
                <a:latin typeface="Times New Roman"/>
                <a:cs typeface="Times New Roman"/>
              </a:rPr>
              <a:t>ПАО «Россети Юг» - «Ростовэнерго</a:t>
            </a:r>
            <a:r>
              <a:rPr lang="ru-RU" sz="1350" b="0">
                <a:latin typeface="Times New Roman"/>
                <a:cs typeface="Times New Roman"/>
              </a:rPr>
              <a:t>»  </a:t>
            </a:r>
            <a:r>
              <a:rPr lang="ru-RU" sz="1350" b="0">
                <a:latin typeface="Times New Roman"/>
                <a:cs typeface="Times New Roman"/>
              </a:rPr>
              <a:t>предлагает услуги по оперативно-техническому  обслуживанию сетей наружного освещения, </a:t>
            </a:r>
            <a:r>
              <a:rPr lang="ru-RU" sz="1350" b="0">
                <a:latin typeface="Times New Roman"/>
                <a:cs typeface="Times New Roman"/>
              </a:rPr>
              <a:t>систем </a:t>
            </a:r>
            <a:r>
              <a:rPr lang="ru-RU" sz="1350" b="0">
                <a:latin typeface="Times New Roman"/>
                <a:cs typeface="Times New Roman"/>
              </a:rPr>
              <a:t>освещения промышленных предприятий, садоводческих товариществ</a:t>
            </a:r>
            <a:r>
              <a:rPr lang="ru-RU" sz="1350" b="0">
                <a:latin typeface="Times New Roman"/>
                <a:cs typeface="Times New Roman"/>
              </a:rPr>
              <a:t>, </a:t>
            </a:r>
            <a:r>
              <a:rPr lang="ru-RU" sz="1350" b="0">
                <a:latin typeface="Times New Roman"/>
                <a:cs typeface="Times New Roman"/>
              </a:rPr>
              <a:t>въездных групп частных домовладений. </a:t>
            </a:r>
            <a:r>
              <a:rPr lang="ru-RU" sz="1350" b="0">
                <a:latin typeface="Times New Roman"/>
                <a:cs typeface="Times New Roman"/>
              </a:rPr>
              <a:t>Опытные специалисты помогут организовать </a:t>
            </a:r>
            <a:r>
              <a:rPr lang="ru-RU" sz="1350" b="0">
                <a:latin typeface="Times New Roman"/>
                <a:cs typeface="Times New Roman"/>
              </a:rPr>
              <a:t>эксплуатацию сети наружного освещения в разных температурных диапазонах (от - 40C до + 40С</a:t>
            </a:r>
            <a:r>
              <a:rPr lang="ru-RU" sz="1350" b="0">
                <a:latin typeface="Times New Roman"/>
                <a:cs typeface="Times New Roman"/>
              </a:rPr>
              <a:t>) </a:t>
            </a:r>
            <a:r>
              <a:rPr lang="ru-RU" sz="1350" b="0">
                <a:latin typeface="Times New Roman"/>
                <a:cs typeface="Times New Roman"/>
              </a:rPr>
              <a:t>с использованием инновационных и энергосберегающих </a:t>
            </a:r>
            <a:r>
              <a:rPr lang="ru-RU" sz="1350" b="0">
                <a:latin typeface="Times New Roman"/>
                <a:cs typeface="Times New Roman"/>
              </a:rPr>
              <a:t>технологий</a:t>
            </a:r>
            <a:r>
              <a:rPr lang="ru-RU" sz="1350" b="0">
                <a:latin typeface="Times New Roman"/>
                <a:cs typeface="Times New Roman"/>
              </a:rPr>
              <a:t> </a:t>
            </a:r>
            <a:r>
              <a:rPr lang="ru-RU" sz="1350" b="0">
                <a:latin typeface="Times New Roman"/>
                <a:cs typeface="Times New Roman"/>
              </a:rPr>
              <a:t>для достижения </a:t>
            </a:r>
            <a:r>
              <a:rPr lang="ru-RU" sz="1350" b="0">
                <a:latin typeface="Times New Roman"/>
                <a:cs typeface="Times New Roman"/>
              </a:rPr>
              <a:t>лучших показателей освещенности </a:t>
            </a:r>
            <a:r>
              <a:rPr lang="ru-RU" sz="1350" b="0">
                <a:latin typeface="Times New Roman"/>
                <a:cs typeface="Times New Roman"/>
              </a:rPr>
              <a:t>при сокращении потребления энергии и затрат. </a:t>
            </a:r>
            <a:endParaRPr lang="ru-RU" sz="1350" b="0">
              <a:latin typeface="Times New Roman"/>
              <a:cs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>
                <a:latin typeface="Times New Roman"/>
                <a:cs typeface="Times New Roman"/>
              </a:rPr>
              <a:t>Ремонтно-эксплуатационное </a:t>
            </a:r>
            <a:r>
              <a:rPr lang="ru-RU" sz="1350">
                <a:latin typeface="Times New Roman"/>
                <a:cs typeface="Times New Roman"/>
              </a:rPr>
              <a:t>обслуживание электросетевых объектов </a:t>
            </a:r>
            <a:r>
              <a:rPr lang="ru-RU" sz="1350">
                <a:latin typeface="Times New Roman"/>
                <a:cs typeface="Times New Roman"/>
              </a:rPr>
              <a:t>потребителя</a:t>
            </a:r>
            <a:endParaRPr lang="en-US" sz="1350">
              <a:latin typeface="Times New Roman"/>
              <a:cs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>
                <a:latin typeface="Times New Roman"/>
                <a:cs typeface="Times New Roman"/>
              </a:rPr>
              <a:t>Ремонтно-эксплуатационное обслуживание сетей наружного </a:t>
            </a:r>
            <a:r>
              <a:rPr lang="ru-RU" sz="1350">
                <a:latin typeface="Times New Roman"/>
                <a:cs typeface="Times New Roman"/>
              </a:rPr>
              <a:t>освещения</a:t>
            </a:r>
            <a:endParaRPr lang="en-US" sz="1350">
              <a:latin typeface="Times New Roman"/>
              <a:cs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 b="0">
                <a:latin typeface="Times New Roman"/>
                <a:cs typeface="Times New Roman"/>
              </a:rPr>
              <a:t>Главное при </a:t>
            </a:r>
            <a:r>
              <a:rPr lang="ru-RU" sz="1350" b="0">
                <a:latin typeface="Times New Roman"/>
                <a:cs typeface="Times New Roman"/>
              </a:rPr>
              <a:t>работе в электроустановках </a:t>
            </a:r>
            <a:r>
              <a:rPr lang="ru-RU" sz="1350" b="0">
                <a:latin typeface="Times New Roman"/>
                <a:cs typeface="Times New Roman"/>
              </a:rPr>
              <a:t>- соблюдение правил безопасности с применением </a:t>
            </a:r>
            <a:r>
              <a:rPr lang="ru-RU" sz="1350" b="0">
                <a:latin typeface="Times New Roman"/>
                <a:cs typeface="Times New Roman"/>
              </a:rPr>
              <a:t>защитных средств, предохраняющих человека от воздействия электрического тока и </a:t>
            </a:r>
            <a:r>
              <a:rPr lang="ru-RU" sz="1350" b="0">
                <a:solidFill>
                  <a:schemeClr val="tx1"/>
                </a:solidFill>
                <a:latin typeface="Times New Roman"/>
                <a:cs typeface="Times New Roman"/>
              </a:rPr>
              <a:t>изолирующих его от земли</a:t>
            </a:r>
            <a:r>
              <a:rPr lang="ru-RU" sz="1350" b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r>
              <a:rPr lang="ru-RU" sz="1350" b="0">
                <a:latin typeface="Times New Roman"/>
                <a:cs typeface="Times New Roman"/>
              </a:rPr>
              <a:t>Электрозащитные средства (кроме </a:t>
            </a:r>
            <a:r>
              <a:rPr lang="ru-RU" sz="1350" b="0">
                <a:latin typeface="Times New Roman"/>
                <a:cs typeface="Times New Roman"/>
              </a:rPr>
              <a:t>изолирующих подставок, диэлектрических ковров, переносных заземлений, защитных ограждений, плакатов и знаков </a:t>
            </a:r>
            <a:r>
              <a:rPr lang="ru-RU" sz="1350" b="0">
                <a:latin typeface="Times New Roman"/>
                <a:cs typeface="Times New Roman"/>
              </a:rPr>
              <a:t>безопасности), </a:t>
            </a:r>
            <a:r>
              <a:rPr lang="ru-RU" sz="1350" b="0">
                <a:latin typeface="Times New Roman"/>
                <a:cs typeface="Times New Roman"/>
              </a:rPr>
              <a:t>а также предохранительные монтерские пояса и страховочные канаты, полученные для эксплуатации от заводов-изготовителей или со складов, должны </a:t>
            </a:r>
            <a:r>
              <a:rPr lang="ru-RU" sz="1350" b="0">
                <a:latin typeface="Times New Roman"/>
                <a:cs typeface="Times New Roman"/>
              </a:rPr>
              <a:t>регулярно проверяться </a:t>
            </a:r>
            <a:r>
              <a:rPr lang="ru-RU" sz="1350" b="0">
                <a:latin typeface="Times New Roman"/>
                <a:cs typeface="Times New Roman"/>
              </a:rPr>
              <a:t>по нормам эксплуатационных </a:t>
            </a:r>
            <a:r>
              <a:rPr lang="ru-RU" sz="1350" b="0">
                <a:latin typeface="Times New Roman"/>
                <a:cs typeface="Times New Roman"/>
              </a:rPr>
              <a:t>испытаний, </a:t>
            </a:r>
            <a:r>
              <a:rPr lang="ru-RU" sz="1350" b="0">
                <a:latin typeface="Times New Roman"/>
                <a:cs typeface="Times New Roman"/>
              </a:rPr>
              <a:t>вовремя проходить </a:t>
            </a:r>
            <a:r>
              <a:rPr lang="ru-RU" sz="1350" b="0">
                <a:latin typeface="Times New Roman"/>
                <a:cs typeface="Times New Roman"/>
              </a:rPr>
              <a:t>диагностику, испытания и замену. </a:t>
            </a:r>
            <a:endParaRPr lang="ru-RU" sz="1350" b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400">
                <a:latin typeface="Times New Roman"/>
                <a:cs typeface="Times New Roman"/>
              </a:rPr>
              <a:t>        </a:t>
            </a:r>
            <a:endParaRPr lang="ru-RU" sz="1400">
              <a:latin typeface="Times New Roman"/>
              <a:cs typeface="Times New Roman"/>
            </a:endParaRPr>
          </a:p>
        </p:txBody>
      </p:sp>
      <p:grpSp>
        <p:nvGrpSpPr>
          <p:cNvPr id="7" name="Группа 6"/>
          <p:cNvGrpSpPr/>
          <p:nvPr/>
        </p:nvGrpSpPr>
        <p:grpSpPr bwMode="auto">
          <a:xfrm>
            <a:off x="839784" y="563713"/>
            <a:ext cx="10515599" cy="600905"/>
            <a:chOff x="826022" y="-273261"/>
            <a:chExt cx="2628377" cy="1544320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826022" y="-273261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931170" y="498901"/>
              <a:ext cx="2418081" cy="558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 cap="all">
                  <a:solidFill>
                    <a:schemeClr val="bg1"/>
                  </a:solidFill>
                  <a:latin typeface="Times New Roman"/>
                  <a:cs typeface="Times New Roman"/>
                </a:rPr>
                <a:t>УСЛУГИ ПО ТЕХНИЧЕСКОМУ И РЕМОНТНО-ЭКСПЛУАТАЦИОННОМУ </a:t>
              </a:r>
              <a:r>
                <a:rPr lang="ru-RU" sz="1600" b="1" cap="all">
                  <a:solidFill>
                    <a:schemeClr val="bg1"/>
                  </a:solidFill>
                  <a:latin typeface="Times New Roman"/>
                  <a:cs typeface="Times New Roman"/>
                </a:rPr>
                <a:t>ОБСЛУЖИВАНИЮ</a:t>
              </a:r>
              <a:endParaRPr lang="ru-RU" sz="1600" b="1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 bwMode="auto">
          <a:xfrm>
            <a:off x="469556" y="125222"/>
            <a:ext cx="10589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b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rostovenergo.rosseti-yug.ru/dopolnitelnye-uslugi/</a:t>
            </a:r>
            <a:r>
              <a:rPr lang="en-US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uslugi-po-tekhnicheskomu-i-remontno-ekspluatatsionnomu-obsluzhivaniyu/</a:t>
            </a:r>
            <a:endParaRPr lang="ru-RU"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22025" y="713860"/>
            <a:ext cx="10627282" cy="36845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1400">
                <a:latin typeface="Times New Roman"/>
                <a:cs typeface="Times New Roman"/>
              </a:rPr>
              <a:t>Испытания </a:t>
            </a:r>
            <a:r>
              <a:rPr lang="ru-RU" sz="1400">
                <a:latin typeface="Times New Roman"/>
                <a:cs typeface="Times New Roman"/>
              </a:rPr>
              <a:t>и диагностика средств индивидуальной защиты являются обязательными не только из-за требований нормативно-технической документации, но и для проверки их пригодности к использованию, своевременного выявления возможных неисправностей, предотвращения несчастных случаев и обеспечения безопасности проведения работ в </a:t>
            </a:r>
            <a:r>
              <a:rPr lang="ru-RU" sz="1400">
                <a:latin typeface="Times New Roman"/>
                <a:cs typeface="Times New Roman"/>
              </a:rPr>
              <a:t>электроустановках.</a:t>
            </a:r>
            <a:endParaRPr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1400">
                <a:latin typeface="Times New Roman"/>
                <a:cs typeface="Times New Roman"/>
              </a:rPr>
              <a:t>Филиал ПАО </a:t>
            </a:r>
            <a:r>
              <a:rPr lang="ru-RU" sz="1400">
                <a:latin typeface="Times New Roman"/>
                <a:cs typeface="Times New Roman"/>
              </a:rPr>
              <a:t>«</a:t>
            </a:r>
            <a:r>
              <a:rPr lang="ru-RU" sz="1400">
                <a:latin typeface="Times New Roman"/>
                <a:cs typeface="Times New Roman"/>
              </a:rPr>
              <a:t>Россети Юг» - «Ростовэнерго» </a:t>
            </a:r>
            <a:r>
              <a:rPr lang="ru-RU" sz="1400">
                <a:latin typeface="Times New Roman"/>
                <a:cs typeface="Times New Roman"/>
              </a:rPr>
              <a:t>предлагает </a:t>
            </a:r>
            <a:r>
              <a:rPr lang="ru-RU" sz="1400">
                <a:latin typeface="Times New Roman"/>
                <a:cs typeface="Times New Roman"/>
              </a:rPr>
              <a:t>услуги </a:t>
            </a:r>
            <a:r>
              <a:rPr lang="ru-RU" sz="1400">
                <a:latin typeface="Times New Roman"/>
                <a:cs typeface="Times New Roman"/>
              </a:rPr>
              <a:t>собственной </a:t>
            </a:r>
            <a:r>
              <a:rPr lang="ru-RU" sz="1400">
                <a:latin typeface="Times New Roman"/>
                <a:cs typeface="Times New Roman"/>
              </a:rPr>
              <a:t>электролаборатории</a:t>
            </a:r>
            <a:r>
              <a:rPr lang="ru-RU" sz="1400">
                <a:latin typeface="Times New Roman"/>
                <a:cs typeface="Times New Roman"/>
              </a:rPr>
              <a:t>, которая выполняет испытание средств индивидуальной защиты и электроинструмента качественно и в короткие сроки. Испытания проводятся высококвалифицированным персоналом, имеющим большой опыт работы. По окончанию испытаний на изделие ставится штамп с указанием даты следующей проверки и величины допустимого напряжения,  составляется протокол испытаний, который выдается </a:t>
            </a:r>
            <a:r>
              <a:rPr lang="ru-RU" sz="1400">
                <a:latin typeface="Times New Roman"/>
                <a:cs typeface="Times New Roman"/>
              </a:rPr>
              <a:t>клиенту.</a:t>
            </a:r>
            <a:endParaRPr/>
          </a:p>
        </p:txBody>
      </p:sp>
      <p:sp>
        <p:nvSpPr>
          <p:cNvPr id="7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8" name="Заголовок 3"/>
          <p:cNvSpPr txBox="1"/>
          <p:nvPr/>
        </p:nvSpPr>
        <p:spPr bwMode="auto">
          <a:xfrm>
            <a:off x="8843907" y="60586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Продолжение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auto">
          <a:xfrm>
            <a:off x="387433" y="6336062"/>
            <a:ext cx="9201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>
                <a:latin typeface="Times New Roman"/>
                <a:ea typeface="Calibri"/>
                <a:cs typeface="Times New Roman"/>
              </a:rPr>
              <a:t>*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итоговая стоимость данных услуг не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включает материалы и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транспортные расходы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филиала ПАО «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Россети</a:t>
            </a:r>
            <a:r>
              <a:rPr lang="ru-RU" sz="1100">
                <a:latin typeface="Times New Roman"/>
                <a:ea typeface="Calibri"/>
                <a:cs typeface="Times New Roman"/>
              </a:rPr>
              <a:t> Юг» - «Ростовэнерго» </a:t>
            </a:r>
            <a:endParaRPr lang="ru-RU" sz="1100">
              <a:latin typeface="Times New Roman"/>
              <a:cs typeface="Times New Roman"/>
            </a:endParaRPr>
          </a:p>
        </p:txBody>
      </p:sp>
      <p:grpSp>
        <p:nvGrpSpPr>
          <p:cNvPr id="10" name="Группа 9"/>
          <p:cNvGrpSpPr/>
          <p:nvPr/>
        </p:nvGrpSpPr>
        <p:grpSpPr bwMode="auto">
          <a:xfrm>
            <a:off x="5075253" y="726688"/>
            <a:ext cx="2165806" cy="369332"/>
            <a:chOff x="1264919" y="3366254"/>
            <a:chExt cx="1976336" cy="369332"/>
          </a:xfrm>
        </p:grpSpPr>
        <p:sp>
          <p:nvSpPr>
            <p:cNvPr id="11" name="Скругленный прямоугольник 10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1264919" y="3366254"/>
              <a:ext cx="19763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1600" b="1">
                  <a:latin typeface="Times New Roman"/>
                  <a:cs typeface="Times New Roman"/>
                </a:rPr>
                <a:t>  Минимальный</a:t>
              </a:r>
              <a:endParaRPr lang="ru-RU" sz="1600" b="1">
                <a:latin typeface="Times New Roman"/>
                <a:cs typeface="Times New Roman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 bwMode="auto">
          <a:xfrm>
            <a:off x="164757" y="14801"/>
            <a:ext cx="117031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rostovenergo.rosseti-yug.ru/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dopolnitelnye-uslugi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tp-pod-klyuch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minimalnyy</a:t>
            </a: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endParaRPr lang="ru-RU" sz="1400" i="1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xmlns:a="http://schemas.openxmlformats.org/drawingml/2006/main" noGrp="1"/>
          </p:cNvGraphicFramePr>
          <p:nvPr/>
        </p:nvGraphicFramePr>
        <p:xfrm>
          <a:off x="634314" y="2625351"/>
          <a:ext cx="5049795" cy="2155337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2070935"/>
                <a:gridCol w="1441534"/>
                <a:gridCol w="1537326"/>
              </a:tblGrid>
              <a:tr h="1097231"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Состав работ</a:t>
                      </a:r>
                      <a:endParaRPr/>
                    </a:p>
                    <a:p>
                      <a:pPr>
                        <a:defRPr/>
                      </a:pP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(с НДС)                               1-фазного подключения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(1 ответвление)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    3-фазного подключения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(1 ответвление)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783737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Подведение СИП с использованием спец. техники 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4130,23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4282,51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895371" y="1971269"/>
            <a:ext cx="6230727" cy="368564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884533" y="1593283"/>
            <a:ext cx="3865199" cy="3779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328710" y="6321146"/>
            <a:ext cx="9201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>
                <a:latin typeface="Times New Roman"/>
                <a:ea typeface="Calibri"/>
                <a:cs typeface="Times New Roman"/>
              </a:rPr>
              <a:t>*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итоговая стоимость данных услуг не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включает материалы и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транспортные расходы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филиала ПАО «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Россети</a:t>
            </a:r>
            <a:r>
              <a:rPr lang="ru-RU" sz="1100">
                <a:latin typeface="Times New Roman"/>
                <a:ea typeface="Calibri"/>
                <a:cs typeface="Times New Roman"/>
              </a:rPr>
              <a:t> Юг» - «Ростовэнерго» </a:t>
            </a:r>
            <a:endParaRPr lang="ru-RU" sz="1100">
              <a:latin typeface="Times New Roman"/>
              <a:cs typeface="Times New Roman"/>
            </a:endParaRPr>
          </a:p>
        </p:txBody>
      </p:sp>
      <p:grpSp>
        <p:nvGrpSpPr>
          <p:cNvPr id="14" name="Группа 13"/>
          <p:cNvGrpSpPr/>
          <p:nvPr/>
        </p:nvGrpSpPr>
        <p:grpSpPr bwMode="auto">
          <a:xfrm>
            <a:off x="5168200" y="712849"/>
            <a:ext cx="1882140" cy="369332"/>
            <a:chOff x="1264919" y="3366254"/>
            <a:chExt cx="1882140" cy="369332"/>
          </a:xfrm>
        </p:grpSpPr>
        <p:sp>
          <p:nvSpPr>
            <p:cNvPr id="15" name="Скругленный прямоугольник 14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 bwMode="auto">
            <a:xfrm>
              <a:off x="1264919" y="3366254"/>
              <a:ext cx="18821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1600" b="1">
                  <a:latin typeface="Times New Roman"/>
                  <a:cs typeface="Times New Roman"/>
                </a:rPr>
                <a:t>      Базовый</a:t>
              </a:r>
              <a:endParaRPr lang="ru-RU" sz="1600" b="1">
                <a:latin typeface="Times New Roman"/>
                <a:cs typeface="Times New Roman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 bwMode="auto">
          <a:xfrm>
            <a:off x="205946" y="76357"/>
            <a:ext cx="121067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https://rostovenergo.rosseti-yug.ru/dopolnitelnye-uslugi/tp-pod-klyuch/</a:t>
            </a: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bazovyy</a:t>
            </a: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endParaRPr lang="ru-RU" sz="1400" i="1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9" name="Таблица 18"/>
          <p:cNvGraphicFramePr>
            <a:graphicFrameLocks xmlns:a="http://schemas.openxmlformats.org/drawingml/2006/main" noGrp="1"/>
          </p:cNvGraphicFramePr>
          <p:nvPr/>
        </p:nvGraphicFramePr>
        <p:xfrm>
          <a:off x="626078" y="2170749"/>
          <a:ext cx="5750010" cy="271272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2457709"/>
                <a:gridCol w="1715671"/>
                <a:gridCol w="1576630"/>
              </a:tblGrid>
              <a:tr h="669224"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Состав работ</a:t>
                      </a:r>
                      <a:endParaRPr/>
                    </a:p>
                    <a:p>
                      <a:pPr>
                        <a:defRPr/>
                      </a:pP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    1-фазного подключения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    3-фазного подключения</a:t>
                      </a:r>
                      <a:endParaRPr/>
                    </a:p>
                  </a:txBody>
                  <a:tcPr/>
                </a:tc>
              </a:tr>
              <a:tr h="518109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Подведение СИП с использованием спец.</a:t>
                      </a: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техники 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(1 ответвление)</a:t>
                      </a:r>
                      <a:endParaRPr lang="ru-RU" sz="1400"/>
                    </a:p>
                  </a:txBody>
                  <a:tcPr/>
                </a:tc>
                <a:tc rowSpan="3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7711,80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rowSpan="3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7875,07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43912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Монтаж щита</a:t>
                      </a:r>
                      <a:endParaRPr lang="ru-RU" sz="1400"/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421523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Установка автоматических выключателей</a:t>
                      </a:r>
                      <a:r>
                        <a:rPr lang="ru-RU" sz="1400" b="0" i="0" u="none" strike="noStrike">
                          <a:solidFill>
                            <a:schemeClr val="dk1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0" i="0" u="none" strike="noStrike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(ввод)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509917" y="1749701"/>
            <a:ext cx="5682083" cy="3788019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219638" y="1487623"/>
            <a:ext cx="3865199" cy="3779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328710" y="6422746"/>
            <a:ext cx="9201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>
                <a:latin typeface="Times New Roman"/>
                <a:ea typeface="Calibri"/>
                <a:cs typeface="Times New Roman"/>
              </a:rPr>
              <a:t>*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итоговая стоимость данных услуг не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включает материалы и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транспортные расходы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филиала ПАО «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Россети</a:t>
            </a:r>
            <a:r>
              <a:rPr lang="ru-RU" sz="1100">
                <a:latin typeface="Times New Roman"/>
                <a:ea typeface="Calibri"/>
                <a:cs typeface="Times New Roman"/>
              </a:rPr>
              <a:t> Юг» - «Ростовэнерго» </a:t>
            </a:r>
            <a:endParaRPr lang="ru-RU" sz="1100">
              <a:latin typeface="Times New Roman"/>
              <a:cs typeface="Times New Roman"/>
            </a:endParaRPr>
          </a:p>
        </p:txBody>
      </p:sp>
      <p:grpSp>
        <p:nvGrpSpPr>
          <p:cNvPr id="12" name="Группа 11"/>
          <p:cNvGrpSpPr/>
          <p:nvPr/>
        </p:nvGrpSpPr>
        <p:grpSpPr bwMode="auto">
          <a:xfrm>
            <a:off x="4929301" y="644623"/>
            <a:ext cx="2447683" cy="369332"/>
            <a:chOff x="1264919" y="3366254"/>
            <a:chExt cx="2153994" cy="369332"/>
          </a:xfrm>
        </p:grpSpPr>
        <p:sp>
          <p:nvSpPr>
            <p:cNvPr id="14" name="Скругленный прямоугольник 13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1264919" y="3366254"/>
              <a:ext cx="2153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ru-RU"/>
                <a:t>  </a:t>
              </a:r>
              <a:r>
                <a:rPr lang="ru-RU" sz="1600" b="1">
                  <a:latin typeface="Times New Roman"/>
                  <a:cs typeface="Times New Roman"/>
                </a:rPr>
                <a:t>Стандартный</a:t>
              </a:r>
              <a:endParaRPr lang="ru-RU" sz="1600" b="1">
                <a:latin typeface="Times New Roman"/>
                <a:cs typeface="Times New Roman"/>
              </a:endParaRPr>
            </a:p>
          </p:txBody>
        </p:sp>
      </p:grpSp>
      <p:graphicFrame>
        <p:nvGraphicFramePr>
          <p:cNvPr id="18" name="Таблица 17"/>
          <p:cNvGraphicFramePr>
            <a:graphicFrameLocks xmlns:a="http://schemas.openxmlformats.org/drawingml/2006/main" noGrp="1"/>
          </p:cNvGraphicFramePr>
          <p:nvPr/>
        </p:nvGraphicFramePr>
        <p:xfrm>
          <a:off x="710469" y="1923316"/>
          <a:ext cx="5086323" cy="3353355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2085915"/>
                <a:gridCol w="1451962"/>
                <a:gridCol w="1548446"/>
              </a:tblGrid>
              <a:tr h="840859"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Состав работ</a:t>
                      </a:r>
                      <a:endParaRPr/>
                    </a:p>
                    <a:p>
                      <a:pPr>
                        <a:defRPr/>
                      </a:pP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    1-фазного подключения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(с НДС)                               3-фазного подключения</a:t>
                      </a:r>
                      <a:endParaRPr/>
                    </a:p>
                  </a:txBody>
                  <a:tcPr/>
                </a:tc>
              </a:tr>
              <a:tr h="840859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Подведение СИП с использованием спец. Техники</a:t>
                      </a: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 (1 ответвление)</a:t>
                      </a:r>
                      <a:endParaRPr lang="ru-RU" sz="1400"/>
                    </a:p>
                  </a:txBody>
                  <a:tcPr/>
                </a:tc>
                <a:tc rowSpan="4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10578,01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rowSpan="4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10741,28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67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Монтаж щита</a:t>
                      </a:r>
                      <a:endParaRPr lang="ru-RU" sz="1400"/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650987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Установка автоматических выключателей</a:t>
                      </a:r>
                      <a:r>
                        <a:rPr lang="ru-RU" sz="1400" b="0" i="0" u="none" strike="noStrike">
                          <a:solidFill>
                            <a:schemeClr val="dk1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0" i="0" u="none" strike="noStrike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(ввод)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529629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Монтаж контура заземления</a:t>
                      </a:r>
                      <a:endParaRPr/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 bwMode="auto">
          <a:xfrm>
            <a:off x="328709" y="25016"/>
            <a:ext cx="117150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страницы 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</a:t>
            </a: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://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rostovenergo.rosseti-yug.ru/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dopolnitelnye-uslugi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tp-pod-klyuch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standartnyy</a:t>
            </a: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endParaRPr lang="ru-RU" sz="1400" i="1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867355" y="1876118"/>
            <a:ext cx="6286737" cy="363726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998879" y="1460358"/>
            <a:ext cx="3865199" cy="3779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auto">
          <a:xfrm>
            <a:off x="580380" y="6369619"/>
            <a:ext cx="9201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>
                <a:latin typeface="Times New Roman"/>
                <a:ea typeface="Calibri"/>
                <a:cs typeface="Times New Roman"/>
              </a:rPr>
              <a:t>*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итоговая стоимость данных услуг не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включает материалы и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транспортные расходы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филиала ПАО «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Россети</a:t>
            </a:r>
            <a:r>
              <a:rPr lang="ru-RU" sz="1100">
                <a:latin typeface="Times New Roman"/>
                <a:ea typeface="Calibri"/>
                <a:cs typeface="Times New Roman"/>
              </a:rPr>
              <a:t> Юг» - «Ростовэнерго» </a:t>
            </a:r>
            <a:endParaRPr lang="ru-RU" sz="1100">
              <a:latin typeface="Times New Roman"/>
              <a:cs typeface="Times New Roman"/>
            </a:endParaRPr>
          </a:p>
        </p:txBody>
      </p:sp>
      <p:grpSp>
        <p:nvGrpSpPr>
          <p:cNvPr id="10" name="Группа 9"/>
          <p:cNvGrpSpPr/>
          <p:nvPr/>
        </p:nvGrpSpPr>
        <p:grpSpPr bwMode="auto">
          <a:xfrm>
            <a:off x="4815098" y="650497"/>
            <a:ext cx="1981117" cy="369332"/>
            <a:chOff x="1264919" y="3366254"/>
            <a:chExt cx="1981117" cy="369332"/>
          </a:xfrm>
        </p:grpSpPr>
        <p:sp>
          <p:nvSpPr>
            <p:cNvPr id="14" name="Скругленный прямоугольник 13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1264919" y="3366254"/>
              <a:ext cx="19811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1600"/>
                <a:t>      </a:t>
              </a:r>
              <a:r>
                <a:rPr lang="ru-RU" sz="1600" b="1">
                  <a:latin typeface="Times New Roman"/>
                  <a:cs typeface="Times New Roman"/>
                </a:rPr>
                <a:t>Премиум</a:t>
              </a:r>
              <a:endParaRPr lang="ru-RU" sz="1600" b="1">
                <a:latin typeface="Times New Roman"/>
                <a:cs typeface="Times New Roman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 bwMode="auto">
          <a:xfrm>
            <a:off x="0" y="76357"/>
            <a:ext cx="123127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https://rostovenergo.rosseti-yug.ru/dopolnitelnye-uslugi/tp-pod-klyuch/premium/</a:t>
            </a:r>
            <a:endParaRPr lang="ru-RU" sz="140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8" name="Таблица 17"/>
          <p:cNvGraphicFramePr>
            <a:graphicFrameLocks xmlns:a="http://schemas.openxmlformats.org/drawingml/2006/main" noGrp="1"/>
          </p:cNvGraphicFramePr>
          <p:nvPr/>
        </p:nvGraphicFramePr>
        <p:xfrm>
          <a:off x="242196" y="1257115"/>
          <a:ext cx="5829090" cy="450932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2390527"/>
                <a:gridCol w="1663995"/>
                <a:gridCol w="1774568"/>
              </a:tblGrid>
              <a:tr h="755335"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Состав работ</a:t>
                      </a:r>
                      <a:endParaRPr/>
                    </a:p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   1-фазного подключения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3-фазного подключения</a:t>
                      </a:r>
                      <a:endParaRPr/>
                    </a:p>
                  </a:txBody>
                  <a:tcPr/>
                </a:tc>
              </a:tr>
              <a:tr h="323014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Подведение СИП с использованием спец. техники (1 ответвление)</a:t>
                      </a:r>
                      <a:endParaRPr lang="ru-RU" sz="1400"/>
                    </a:p>
                  </a:txBody>
                  <a:tcPr/>
                </a:tc>
                <a:tc rowSpan="6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11449,44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rowSpan="6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12374,11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12194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Монтаж щита</a:t>
                      </a:r>
                      <a:endParaRPr lang="ru-RU" sz="1400"/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30047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Установка автоматических выключателей</a:t>
                      </a:r>
                      <a:r>
                        <a:rPr lang="ru-RU" sz="1400" b="0" i="0" u="none" strike="noStrike">
                          <a:solidFill>
                            <a:schemeClr val="dk1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0" i="0" u="none" strike="noStrike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(ввод)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48682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Установка 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четырехполюсного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УЗО (для 3-фазного подключения)</a:t>
                      </a:r>
                      <a:endParaRPr/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11817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Установка однополюсных автоматов в щитке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539526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Монтаж контура заземления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071285" y="2334115"/>
            <a:ext cx="6120714" cy="363962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199043" y="1956131"/>
            <a:ext cx="3865199" cy="3779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auto">
          <a:xfrm>
            <a:off x="580380" y="6369619"/>
            <a:ext cx="9201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>
                <a:latin typeface="Times New Roman"/>
                <a:ea typeface="Calibri"/>
                <a:cs typeface="Times New Roman"/>
              </a:rPr>
              <a:t>*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итоговая стоимость данных услуг не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включает материалы и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транспортные расходы 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филиала ПАО «</a:t>
            </a:r>
            <a:r>
              <a:rPr lang="ru-RU" sz="1100">
                <a:latin typeface="Times New Roman"/>
                <a:ea typeface="Calibri"/>
                <a:cs typeface="Times New Roman"/>
              </a:rPr>
              <a:t>Россети</a:t>
            </a:r>
            <a:r>
              <a:rPr lang="ru-RU" sz="1100">
                <a:latin typeface="Times New Roman"/>
                <a:ea typeface="Calibri"/>
                <a:cs typeface="Times New Roman"/>
              </a:rPr>
              <a:t> Юг» - «Ростовэнерго» </a:t>
            </a:r>
            <a:endParaRPr lang="ru-RU" sz="1100">
              <a:latin typeface="Times New Roman"/>
              <a:cs typeface="Times New Roman"/>
            </a:endParaRPr>
          </a:p>
        </p:txBody>
      </p:sp>
      <p:grpSp>
        <p:nvGrpSpPr>
          <p:cNvPr id="17" name="Группа 16"/>
          <p:cNvGrpSpPr/>
          <p:nvPr/>
        </p:nvGrpSpPr>
        <p:grpSpPr bwMode="auto">
          <a:xfrm>
            <a:off x="4712640" y="775163"/>
            <a:ext cx="1882140" cy="369332"/>
            <a:chOff x="1033780" y="3366254"/>
            <a:chExt cx="1882140" cy="369332"/>
          </a:xfrm>
        </p:grpSpPr>
        <p:sp>
          <p:nvSpPr>
            <p:cNvPr id="18" name="Скругленный прямоугольник 17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 bwMode="auto">
            <a:xfrm>
              <a:off x="1033780" y="3366254"/>
              <a:ext cx="1882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/>
                <a:t>      </a:t>
              </a:r>
              <a:r>
                <a:rPr lang="ru-RU" sz="1600" b="1">
                  <a:latin typeface="Times New Roman"/>
                  <a:cs typeface="Times New Roman"/>
                </a:rPr>
                <a:t>Электроточка</a:t>
              </a:r>
              <a:endParaRPr lang="ru-RU" sz="1600" b="1">
                <a:latin typeface="Times New Roman"/>
                <a:cs typeface="Times New Roman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 bwMode="auto">
          <a:xfrm>
            <a:off x="298717" y="76357"/>
            <a:ext cx="12014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endParaRPr/>
          </a:p>
          <a:p>
            <a:pPr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rostovenergo.rosseti-yug.ru/dopolnitelnye-uslugi/tp-pod-klyuch/</a:t>
            </a: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elektrotochka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4" name="Таблица 13"/>
          <p:cNvGraphicFramePr>
            <a:graphicFrameLocks xmlns:a="http://schemas.openxmlformats.org/drawingml/2006/main" noGrp="1"/>
          </p:cNvGraphicFramePr>
          <p:nvPr/>
        </p:nvGraphicFramePr>
        <p:xfrm>
          <a:off x="166256" y="1257115"/>
          <a:ext cx="6160402" cy="5228858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2526399"/>
                <a:gridCol w="1758572"/>
                <a:gridCol w="1875431"/>
              </a:tblGrid>
              <a:tr h="833207"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Состав работ</a:t>
                      </a:r>
                      <a:endParaRPr/>
                    </a:p>
                    <a:p>
                      <a:pPr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1-фазного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подключения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  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 3-фазного подключения</a:t>
                      </a:r>
                      <a:endParaRPr/>
                    </a:p>
                  </a:txBody>
                  <a:tcPr/>
                </a:tc>
              </a:tr>
              <a:tr h="632542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Подведение СИП с использованием спец. техники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rowSpan="7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14152,02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rowSpan="7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14315,29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539320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Монтаж 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трубостойки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=4,4 м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595149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Заземление 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трубостойки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595149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Монтаж щита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595149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Установка автоматических выключателей (ввод)</a:t>
                      </a:r>
                      <a:endParaRPr/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595149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Установка УЗО</a:t>
                      </a:r>
                      <a:endParaRPr/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595149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Установка дополнительных автоматов в щитке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326658" y="1802032"/>
            <a:ext cx="5865341" cy="42492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947789" y="1483727"/>
            <a:ext cx="3865199" cy="3779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 bwMode="auto">
          <a:xfrm>
            <a:off x="976184" y="571705"/>
            <a:ext cx="10256107" cy="672209"/>
            <a:chOff x="826023" y="142240"/>
            <a:chExt cx="2632733" cy="1544320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839879" y="375921"/>
              <a:ext cx="26188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bg1"/>
                  </a:solidFill>
                  <a:latin typeface="Times New Roman"/>
                  <a:cs typeface="Times New Roman"/>
                </a:rPr>
                <a:t>КОНСУЛЬТАЦИОННЫЕ И ОРГАНИЗАЦИОННО-ТЕХНИЧЕСКИЕ УСЛУГИ</a:t>
              </a:r>
              <a:endParaRPr lang="ru-RU" sz="1600" b="1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 bwMode="auto">
          <a:xfrm>
            <a:off x="976183" y="1429813"/>
            <a:ext cx="10203567" cy="2728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Проведение энергетических обследований (</a:t>
            </a:r>
            <a:r>
              <a:rPr lang="ru-RU" sz="1600">
                <a:latin typeface="Times New Roman"/>
                <a:cs typeface="Times New Roman"/>
              </a:rPr>
              <a:t>энергоаудит</a:t>
            </a:r>
            <a:r>
              <a:rPr lang="ru-RU" sz="1600">
                <a:latin typeface="Times New Roman"/>
                <a:cs typeface="Times New Roman"/>
              </a:rPr>
              <a:t>), разработка и реализация мероприятий по энергосбережению и повышению энергетической </a:t>
            </a:r>
            <a:r>
              <a:rPr lang="ru-RU" sz="1600">
                <a:latin typeface="Times New Roman"/>
                <a:cs typeface="Times New Roman"/>
              </a:rPr>
              <a:t>эффективности;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Консультационные </a:t>
            </a:r>
            <a:r>
              <a:rPr lang="ru-RU" sz="1600">
                <a:latin typeface="Times New Roman"/>
                <a:cs typeface="Times New Roman"/>
              </a:rPr>
              <a:t>услуги по направлениям деятельности</a:t>
            </a:r>
            <a:r>
              <a:rPr lang="ru-RU" sz="1600">
                <a:latin typeface="Times New Roman"/>
                <a:cs typeface="Times New Roman"/>
              </a:rPr>
              <a:t>;</a:t>
            </a:r>
            <a:endParaRPr lang="ru-RU" sz="160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Услуги </a:t>
            </a:r>
            <a:r>
              <a:rPr lang="ru-RU" sz="1600">
                <a:latin typeface="Times New Roman"/>
                <a:cs typeface="Times New Roman"/>
              </a:rPr>
              <a:t>по </a:t>
            </a:r>
            <a:r>
              <a:rPr lang="ru-RU" sz="1600">
                <a:latin typeface="Times New Roman"/>
                <a:cs typeface="Times New Roman"/>
              </a:rPr>
              <a:t>отключению/подключению </a:t>
            </a:r>
            <a:r>
              <a:rPr lang="ru-RU" sz="1600">
                <a:latin typeface="Times New Roman"/>
                <a:cs typeface="Times New Roman"/>
              </a:rPr>
              <a:t>потребителей,  по введению </a:t>
            </a:r>
            <a:r>
              <a:rPr lang="ru-RU" sz="1600">
                <a:latin typeface="Times New Roman"/>
                <a:cs typeface="Times New Roman"/>
              </a:rPr>
              <a:t>ограничения/восстановления </a:t>
            </a:r>
            <a:r>
              <a:rPr lang="ru-RU" sz="1600">
                <a:latin typeface="Times New Roman"/>
                <a:cs typeface="Times New Roman"/>
              </a:rPr>
              <a:t>потребления </a:t>
            </a:r>
            <a:r>
              <a:rPr lang="ru-RU" sz="1600">
                <a:latin typeface="Times New Roman"/>
                <a:cs typeface="Times New Roman"/>
              </a:rPr>
              <a:t>электроэнергии;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Услуги по предоставлению допуска сторонних организаций для производства работ в охранных зонах или на объектах электросетевого </a:t>
            </a:r>
            <a:r>
              <a:rPr lang="ru-RU" sz="1600">
                <a:latin typeface="Times New Roman"/>
                <a:cs typeface="Times New Roman"/>
              </a:rPr>
              <a:t>хозяйства филиала;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Экспертиза </a:t>
            </a:r>
            <a:r>
              <a:rPr lang="ru-RU" sz="1600">
                <a:latin typeface="Times New Roman"/>
                <a:cs typeface="Times New Roman"/>
              </a:rPr>
              <a:t>и согласование проектной </a:t>
            </a:r>
            <a:r>
              <a:rPr lang="ru-RU" sz="1600">
                <a:latin typeface="Times New Roman"/>
                <a:cs typeface="Times New Roman"/>
              </a:rPr>
              <a:t>документации</a:t>
            </a:r>
            <a:r>
              <a:rPr lang="ru-RU" sz="1600">
                <a:latin typeface="Times New Roman"/>
                <a:cs typeface="Times New Roman"/>
              </a:rPr>
              <a:t>; </a:t>
            </a:r>
            <a:endParaRPr lang="ru-RU" sz="160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Услуги </a:t>
            </a:r>
            <a:r>
              <a:rPr lang="ru-RU" sz="1600">
                <a:latin typeface="Times New Roman"/>
                <a:cs typeface="Times New Roman"/>
              </a:rPr>
              <a:t>по управлению спросом на электрическую </a:t>
            </a:r>
            <a:r>
              <a:rPr lang="ru-RU" sz="1600">
                <a:latin typeface="Times New Roman"/>
                <a:cs typeface="Times New Roman"/>
              </a:rPr>
              <a:t>энергию;</a:t>
            </a:r>
            <a:endParaRPr lang="ru-RU" sz="160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Прочие консультационные и организационно-технические услуги.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endParaRPr lang="ru-RU" sz="1300">
              <a:latin typeface="Times New Roman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98855" y="92353"/>
            <a:ext cx="11854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https://rostovenergo.rosseti-yug.ru/dopolnitelnye-uslugi/konsultatsionnye-i-organizatsionno-tekhnicheskie-uslugi/</a:t>
            </a:r>
            <a:endParaRPr lang="ru-RU" sz="1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auto">
          <a:xfrm>
            <a:off x="4773509" y="165854"/>
            <a:ext cx="23401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rgbClr val="0077D2"/>
                </a:solidFill>
                <a:latin typeface="Times New Roman"/>
                <a:cs typeface="Times New Roman"/>
              </a:rPr>
              <a:t>СТОИМОСТЬ УСЛУГ</a:t>
            </a:r>
            <a:endParaRPr lang="ru-RU" sz="1600" b="1" i="0">
              <a:solidFill>
                <a:srgbClr val="0077D2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9" name="Таблица 8"/>
          <p:cNvGraphicFramePr>
            <a:graphicFrameLocks xmlns:a="http://schemas.openxmlformats.org/drawingml/2006/main" noGrp="1"/>
          </p:cNvGraphicFramePr>
          <p:nvPr/>
        </p:nvGraphicFramePr>
        <p:xfrm>
          <a:off x="1422400" y="535184"/>
          <a:ext cx="9133842" cy="5841829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5442044"/>
                <a:gridCol w="35542"/>
                <a:gridCol w="1160556"/>
                <a:gridCol w="35542"/>
                <a:gridCol w="2424616"/>
                <a:gridCol w="35542"/>
              </a:tblGrid>
              <a:tr h="36000"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latin typeface="Times New Roman"/>
                          <a:cs typeface="Times New Roman"/>
                        </a:rPr>
                        <a:t>Наименование услуги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Количество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Цена, руб. с НДС (20%)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1" u="none" strike="noStrike">
                          <a:latin typeface="Times New Roman"/>
                          <a:cs typeface="Times New Roman"/>
                        </a:rPr>
                        <a:t>Проведение энергетических обследований (</a:t>
                      </a:r>
                      <a:r>
                        <a:rPr lang="ru-RU" sz="1050" b="1" u="none" strike="noStrike">
                          <a:latin typeface="Times New Roman"/>
                          <a:cs typeface="Times New Roman"/>
                        </a:rPr>
                        <a:t>энергоаудит</a:t>
                      </a:r>
                      <a:r>
                        <a:rPr lang="ru-RU" sz="1050" b="1" u="none" strike="noStrike">
                          <a:latin typeface="Times New Roman"/>
                          <a:cs typeface="Times New Roman"/>
                        </a:rPr>
                        <a:t>), разработка и реализация мероприятий по энергосбережению и повышению энергетической эффективности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4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1" u="none" strike="noStrike">
                          <a:latin typeface="Times New Roman"/>
                          <a:cs typeface="Times New Roman"/>
                        </a:rPr>
                        <a:t>Консультационные услуги по направлениям деятельности </a:t>
                      </a:r>
                      <a:r>
                        <a:rPr lang="ru-RU" sz="1050" b="1" u="none" strike="noStrike">
                          <a:solidFill>
                            <a:srgbClr val="7030A0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endParaRPr lang="ru-RU" sz="1050" b="1" i="0" u="none" strike="noStrike">
                        <a:solidFill>
                          <a:srgbClr val="7030A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4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gridSpan="6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u="none" strike="noStrike">
                          <a:latin typeface="Times New Roman"/>
                          <a:cs typeface="Times New Roman"/>
                        </a:rPr>
                        <a:t>Услуги по отключению-подключению потребителей,  по введению ограничения (восстановлению) потребления электроэнергии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gridSpan="6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i="1" u="none" strike="noStrike">
                          <a:latin typeface="Times New Roman"/>
                          <a:cs typeface="Times New Roman"/>
                        </a:rPr>
                        <a:t>Услуги по отключению / подключению потребителей, являющихся собственниками и пользователями помещений в многоквартирных домах и жилых домах: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С выездом бригады на место, отключение на опоре.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огр</a:t>
                      </a: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1500,00   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С выездом бригады на место. Отключение на электросчётчике потребителя или на ТП.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1огр./воз.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1 500,00   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С выездом бригады на место и принятием технических мероприятий по недопущению несанкционированного подключения.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огр</a:t>
                      </a: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1 500,00 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При отключении потребителя с диспетчерского щита управления.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огр</a:t>
                      </a: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050" b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466,80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При отключении потребителя с выездом ОВБ на ПС в случае вывода в ремонт системы ТМ и ТУ.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огр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1500,00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gridSpan="6"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1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по отключению / подключению юридических лиц - потребителей электрической энергии: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gridSpan="2"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С выездом бригады на место, отключение на опоре.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 cap="none" spc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 </a:t>
                      </a:r>
                      <a:r>
                        <a:rPr lang="ru-RU" sz="1050" b="0" i="0" u="none" strike="noStrike" cap="none" spc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огр</a:t>
                      </a:r>
                      <a:r>
                        <a:rPr lang="ru-RU" sz="1050" b="0" i="0" u="none" strike="noStrike" cap="none" spc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./воз.</a:t>
                      </a:r>
                      <a:endParaRPr/>
                    </a:p>
                    <a:p>
                      <a:pPr>
                        <a:defRPr/>
                      </a:pPr>
                      <a:endParaRPr lang="ru-RU"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3926,40</a:t>
                      </a:r>
                      <a:endParaRPr lang="ru-RU" sz="105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</a:tr>
              <a:tr h="36000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С выездом бригады на место. Отключение на электросчётчике потребителя или на ТП.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огр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2024,40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С выездом бригады на место и принятием технических мероприятий по недопущению несанкционированного подключения.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огр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4171,20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b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6000">
                <a:tc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При отключении потребителя с диспетчерского щита управления.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огр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466,80                   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b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 anchor="b"/>
                </a:tc>
              </a:tr>
              <a:tr h="36000">
                <a:tc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При отключении потребителя с выездом ОВБ на ПС в случае вывода в ремонт системы ТМ и ТУ.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огр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2532,00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b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 anchor="b"/>
                </a:tc>
              </a:tr>
              <a:tr h="229044">
                <a:tc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-Автотранспортные расходы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 км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52,86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b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 anchor="b"/>
                </a:tc>
              </a:tr>
              <a:tr h="252000">
                <a:tc rowSpan="2" gridSpan="5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 anchor="b"/>
                </a:tc>
              </a:tr>
              <a:tr h="252000">
                <a:tc gridSpan="5"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 hMerge="1" v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 anchor="b"/>
                </a:tc>
              </a:tr>
            </a:tbl>
          </a:graphicData>
        </a:graphic>
      </p:graphicFrame>
      <p:sp>
        <p:nvSpPr>
          <p:cNvPr id="4" name="Заголовок 3"/>
          <p:cNvSpPr txBox="1"/>
          <p:nvPr/>
        </p:nvSpPr>
        <p:spPr bwMode="auto">
          <a:xfrm>
            <a:off x="7911219" y="45251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Продолжение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xmlns:a="http://schemas.openxmlformats.org/drawingml/2006/main" noGrp="1"/>
          </p:cNvGraphicFramePr>
          <p:nvPr/>
        </p:nvGraphicFramePr>
        <p:xfrm>
          <a:off x="1158240" y="512444"/>
          <a:ext cx="9133842" cy="3318175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5261224"/>
                <a:gridCol w="30916"/>
                <a:gridCol w="1105914"/>
                <a:gridCol w="30916"/>
                <a:gridCol w="2673956"/>
                <a:gridCol w="30916"/>
              </a:tblGrid>
              <a:tr h="517160"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u="none" strike="noStrike">
                          <a:latin typeface="Times New Roman"/>
                          <a:cs typeface="Times New Roman"/>
                        </a:rPr>
                        <a:t>Услуги по предоставлению допуска сторонних организаций для производства работ в охранных зонах или на объектах электросетевого хозяйства 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4">
                  <a:txBody>
                    <a:bodyPr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443881">
                <a:tc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Экспертиза и согласование проектной документации:</a:t>
                      </a:r>
                      <a:endParaRPr lang="ru-RU" sz="1050" b="1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2758" marR="2758" marT="2758" marB="0"/>
                </a:tc>
                <a:tc>
                  <a:txBody>
                    <a:bodyPr/>
                    <a:p>
                      <a:pPr algn="l">
                        <a:defRPr/>
                      </a:pPr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2758" marR="2758" marT="2758" marB="0"/>
                </a:tc>
                <a:tc>
                  <a:txBody>
                    <a:bodyPr/>
                    <a:p>
                      <a:pPr algn="l">
                        <a:defRPr/>
                      </a:pPr>
                      <a:endParaRPr lang="ru-RU" sz="90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2758" marR="2758" marT="2758" marB="0" anchor="b"/>
                </a:tc>
                <a:tc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 marL="2758" marR="2758" marT="2758" marB="0" anchor="b"/>
                </a:tc>
              </a:tr>
              <a:tr h="517160">
                <a:tc gridSpan="6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Согласование проектов на газоснабжение, водоснабжение, теплоснабжение, телефонизацию, канализацию и т.д., топографических съемок, планов размещения земельных участков, актов выбора трасс: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260786">
                <a:tc gridSpan="2"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Для физических лиц (частные жилые дома)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758" marR="2758" marT="2758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1 шт.</a:t>
                      </a: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2758" marR="2758" marT="2758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1231,91</a:t>
                      </a:r>
                      <a:endParaRPr lang="ru-RU" sz="105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758" marR="2758" marT="2758" marB="0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260786">
                <a:tc gridSpan="2">
                  <a:txBody>
                    <a:bodyPr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Для юридических лиц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1 шт.</a:t>
                      </a: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7055,52</a:t>
                      </a:r>
                      <a:endParaRPr lang="ru-RU" sz="105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260786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-Для юридических лиц (сложные проекты)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шт.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14603,80</a:t>
                      </a:r>
                      <a:endParaRPr sz="105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2758" marR="2758" marT="2758" marB="0" anchor="b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0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Услуги по управлению спросом на электрическую энергию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4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0">
                <a:tc gridSpan="2">
                  <a:txBody>
                    <a:bodyPr/>
                    <a:p>
                      <a:pPr marL="92075" indent="0" algn="l">
                        <a:defRPr/>
                      </a:pPr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Прочие консультационные и организационно-технические услуги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4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252000">
                <a:tc gridSpan="2">
                  <a:txBody>
                    <a:bodyPr/>
                    <a:p>
                      <a:pPr algn="l">
                        <a:defRPr/>
                      </a:pP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-Услуга по предоставлению информации для разработки схемы выдачи мощности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1 комплект</a:t>
                      </a: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176 865,53</a:t>
                      </a:r>
                      <a:endParaRPr lang="ru-RU" sz="105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xmlns:a="http://schemas.openxmlformats.org/drawingml/2006/main" noGrp="1"/>
          </p:cNvGraphicFramePr>
          <p:nvPr/>
        </p:nvGraphicFramePr>
        <p:xfrm>
          <a:off x="1158240" y="75785"/>
          <a:ext cx="9133839" cy="436660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5283200"/>
                <a:gridCol w="1148080"/>
                <a:gridCol w="2702559"/>
              </a:tblGrid>
              <a:tr h="43666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Наименование услуги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ctr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Количество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ctr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Цена, руб. с НДС (20%)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ctr"/>
                </a:tc>
              </a:tr>
            </a:tbl>
          </a:graphicData>
        </a:graphic>
      </p:graphicFrame>
      <p:sp>
        <p:nvSpPr>
          <p:cNvPr id="4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Р7-Офис/7.4.0.223</Application>
  <DocSecurity>0</DocSecurity>
  <PresentationFormat>Широкоэкранный</PresentationFormat>
  <Paragraphs>0</Paragraphs>
  <Slides>18</Slides>
  <Notes>18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Забавина Екатерина Михайловна</dc:creator>
  <cp:keywords/>
  <dc:description/>
  <dc:identifier/>
  <dc:language/>
  <cp:lastModifiedBy/>
  <cp:revision>419</cp:revision>
  <dcterms:created xsi:type="dcterms:W3CDTF">2022-08-11T10:34:36Z</dcterms:created>
  <dcterms:modified xsi:type="dcterms:W3CDTF">2024-04-09T05:34:57Z</dcterms:modified>
  <cp:category/>
  <cp:contentStatus/>
  <cp:version/>
</cp:coreProperties>
</file>