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0" r:id="rId2"/>
    <p:sldId id="381" r:id="rId3"/>
    <p:sldId id="384" r:id="rId4"/>
    <p:sldId id="280" r:id="rId5"/>
    <p:sldId id="382" r:id="rId6"/>
    <p:sldId id="383" r:id="rId7"/>
    <p:sldId id="283" r:id="rId8"/>
    <p:sldId id="282" r:id="rId9"/>
    <p:sldId id="285" r:id="rId10"/>
    <p:sldId id="284" r:id="rId11"/>
    <p:sldId id="28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D6E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1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31909-9DA1-4963-8F2F-DB72BB859625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31D49-F2E6-43D0-BD76-A120828B1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3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21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2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8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1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4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76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00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35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70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4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70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4F3E-9543-4F1A-B68C-CBCB1F4AA06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907B-6826-4FB2-B5C6-8B4C26FA8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07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&#1053;&#1086;&#1088;&#1084;&#1072;&#1090;&#1080;&#1074;&#1085;&#1072;&#1103;%20&#1076;&#1086;&#1082;&#1091;&#1084;&#1077;&#1085;&#1090;&#1072;&#1094;&#1080;&#1103;/&#1060;&#1077;&#1076;&#1077;&#1088;&#1072;&#1083;&#1100;&#1085;&#1099;&#1081;%20&#1079;&#1072;&#1082;&#1086;&#1085;%20&#8470;%2068-&#1060;&#1047;.rtf" TargetMode="External"/><Relationship Id="rId7" Type="http://schemas.openxmlformats.org/officeDocument/2006/relationships/hyperlink" Target="../&#1053;&#1086;&#1088;&#1084;&#1072;&#1090;&#1080;&#1074;&#1085;&#1072;&#1103;%20&#1076;&#1086;&#1082;&#1091;&#1084;&#1077;&#1085;&#1090;&#1072;&#1094;&#1080;&#1103;/&#1052;&#1077;&#1078;&#1074;&#1077;&#1076;&#1086;&#1084;&#1089;&#1090;&#1074;&#1077;&#1085;&#1085;&#1072;&#1103;%20&#1048;&#1085;&#1089;&#1090;&#1088;&#1091;&#1082;&#1094;&#1080;&#1103;%20&#1069;&#1055;&#1055;.do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../&#1053;&#1086;&#1088;&#1084;&#1072;&#1090;&#1080;&#1074;&#1085;&#1072;&#1103;%20&#1076;&#1086;&#1082;&#1091;&#1084;&#1077;&#1085;&#1090;&#1072;&#1094;&#1080;&#1103;/&#1055;&#1088;&#1080;&#1082;&#1072;&#1079;%20&#8470;%20525.docx" TargetMode="External"/><Relationship Id="rId5" Type="http://schemas.openxmlformats.org/officeDocument/2006/relationships/hyperlink" Target="../&#1053;&#1086;&#1088;&#1084;&#1072;&#1090;&#1080;&#1074;&#1085;&#1072;&#1103;%20&#1076;&#1086;&#1082;&#1091;&#1084;&#1077;&#1085;&#1090;&#1072;&#1094;&#1080;&#1103;/&#1059;&#1082;&#1072;&#1079;%20&#1087;&#1088;&#1077;&#1079;&#1080;&#1076;&#1077;&#1085;&#1090;&#1072;%20&#1056;&#1060;%20&#8470;%201577.docx" TargetMode="External"/><Relationship Id="rId4" Type="http://schemas.openxmlformats.org/officeDocument/2006/relationships/hyperlink" Target="../&#1053;&#1086;&#1088;&#1084;&#1072;&#1090;&#1080;&#1074;&#1085;&#1072;&#1103;%20&#1076;&#1086;&#1082;&#1091;&#1084;&#1077;&#1085;&#1090;&#1072;&#1094;&#1080;&#1103;/&#1055;&#1086;&#1089;&#1090;&#1072;&#1085;&#1086;&#1074;&#1083;&#1077;&#1085;&#1080;&#1077;%20&#1087;&#1088;&#1072;&#1074;&#1080;&#1083;&#1100;&#1089;&#1090;&#1074;&#1072;%20&#1056;&#1060;%20&#8470;%20794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-/CCtluNy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3842" y="3102509"/>
            <a:ext cx="8790915" cy="23929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ОКАЗАНИЮ ЭКСТРЕННОЙ ПСИХОЛОГИЧЕСКОЙ ПОМОЩИ ПРИ ЧС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САМОПОДГОТОВКИ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СПЕЦИАЛИСТОВ-ПСИХОЛОГОВ ОРГАНИЗАЦИЙ,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ВХОДЯЩИХ В СТРУКТУРУ РСЧС</a:t>
            </a:r>
          </a:p>
          <a:p>
            <a:pPr marL="0" indent="0" algn="ctr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378" y="612559"/>
            <a:ext cx="2291023" cy="2291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127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41038" y="1079048"/>
            <a:ext cx="7779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привлечения психологов организаций РСЧС </a:t>
            </a:r>
          </a:p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масштабную ЧС: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0824" y="1838276"/>
            <a:ext cx="7680642" cy="318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ОГ психологов на основе анализа оперативной обстановки определяет необходимость привлечения специалистов-психологов организаций РСЧС и готовит соответствующие предложения для оперативного штаба (далее – ОШ).</a:t>
            </a:r>
          </a:p>
          <a:p>
            <a:pPr marL="342900" indent="-342900" algn="just"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ОШ принимает решение о привлечении психологов РСЧС, направляет запрос в КЧС. </a:t>
            </a:r>
          </a:p>
          <a:p>
            <a:pPr marL="342900" indent="-342900" algn="just">
              <a:spcBef>
                <a:spcPts val="1000"/>
              </a:spcBef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председателя КЧС в соответствующие организации, входящие в структуру РСЧС, направляется поручение о привлечении специалистов к работам по оказанию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экстренной психологической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пострадавшим и включении их в состав ОГ психологов.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8011" y="4487923"/>
            <a:ext cx="76806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Привлеченные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специалисты, прибывшие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оказания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экстренной психологической и психологической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помощи,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интегрируются в план работы ОГ психологов под руководством старшего ОГ психологов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Старший ОГ осуществляет координацию работы привлеченных специалистов, функционально и методически организует взаимодействие всех психологов, входящих в состав ОГ, определяет цели, задачи, время и способы действия, проводит необходимый инструктаж, предоставляет необходимую для работы информацию.</a:t>
            </a:r>
            <a:endParaRPr lang="ru-RU" sz="1600" dirty="0">
              <a:effectLst/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C27CBF9-59F3-436C-AA6B-5346AAEC6090}"/>
              </a:ext>
            </a:extLst>
          </p:cNvPr>
          <p:cNvSpPr txBox="1">
            <a:spLocks/>
          </p:cNvSpPr>
          <p:nvPr/>
        </p:nvSpPr>
        <p:spPr>
          <a:xfrm>
            <a:off x="863385" y="106571"/>
            <a:ext cx="6695038" cy="972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8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85" y="1386759"/>
            <a:ext cx="7933915" cy="49868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привлечении специалистов организаций, входящих в структуру РСЧС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принято на любом этапе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ликвидации последствий ЧС. </a:t>
            </a:r>
          </a:p>
          <a:p>
            <a:pPr marL="0" indent="0" algn="just">
              <a:buNone/>
            </a:pP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организаций, специалисты которых привлекаются для оказания экстренной психологической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психологической помощи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их готовность к работе в зоне ЧС;</a:t>
            </a:r>
          </a:p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несут ответственность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жизнь и здоровье сотрудников (организуют предварительный отбор и подготовку специалистов, инструктируют их о безопасном поведении в зоне ЧС);</a:t>
            </a:r>
          </a:p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материально-техническую оснащенность своих сотрудников, привлекаемых к работе в зоне ЧС в соответствии с законодательством РФ.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Привлеченные специалисты РСЧС приступают к оказанию экстренной психологической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психологической помощи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специфики работы в условиях чрезвычайной ситуации.</a:t>
            </a:r>
          </a:p>
          <a:p>
            <a:pPr marL="0" indent="0" algn="just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Стрелка влево 14">
            <a:hlinkClick r:id="rId3" action="ppaction://hlinksldjump"/>
          </p:cNvPr>
          <p:cNvSpPr/>
          <p:nvPr/>
        </p:nvSpPr>
        <p:spPr>
          <a:xfrm>
            <a:off x="191297" y="6284450"/>
            <a:ext cx="2008695" cy="53425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назад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6F89F49B-F67E-4856-8E34-30ABF964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85" y="106571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</a:p>
        </p:txBody>
      </p:sp>
    </p:spTree>
    <p:extLst>
      <p:ext uri="{BB962C8B-B14F-4D97-AF65-F5344CB8AC3E}">
        <p14:creationId xmlns:p14="http://schemas.microsoft.com/office/powerpoint/2010/main" val="125360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24966" y="486238"/>
            <a:ext cx="7924582" cy="1220588"/>
          </a:xfrm>
        </p:spPr>
        <p:txBody>
          <a:bodyPr>
            <a:noAutofit/>
          </a:bodyPr>
          <a:lstStyle/>
          <a:p>
            <a:pPr marL="0" lvl="0" indent="0"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Организация работы психолога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 пострадавшими в ЧС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Нормативно-правовые основы работы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психолога в ЧС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 регламентирующие привлечение психологов организаций РСЧС к мероприятиям по оказанию ЭПП </a:t>
            </a:r>
            <a:b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пострадавшему населению в ЧС.</a:t>
            </a:r>
            <a:endParaRPr lang="ru-RU" sz="2200" b="1" u="sng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2293C9E-408B-4A6C-AC96-C1A77033A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608817"/>
              </p:ext>
            </p:extLst>
          </p:nvPr>
        </p:nvGraphicFramePr>
        <p:xfrm>
          <a:off x="327158" y="2130359"/>
          <a:ext cx="7922390" cy="45567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2396">
                  <a:extLst>
                    <a:ext uri="{9D8B030D-6E8A-4147-A177-3AD203B41FA5}">
                      <a16:colId xmlns:a16="http://schemas.microsoft.com/office/drawing/2014/main" val="1657313886"/>
                    </a:ext>
                  </a:extLst>
                </a:gridCol>
                <a:gridCol w="4969994">
                  <a:extLst>
                    <a:ext uri="{9D8B030D-6E8A-4147-A177-3AD203B41FA5}">
                      <a16:colId xmlns:a16="http://schemas.microsoft.com/office/drawing/2014/main" val="2646964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ФЗ от 21 декабря 1994 г. № 68-ФЗ </a:t>
                      </a: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защите населения и территорий от чрезвычайных ситуаций природного и техногенного характера»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определяет общие для Российской Федерации </a:t>
                      </a:r>
                      <a:r>
                        <a:rPr lang="ru-RU" sz="11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организационно-правовые нормы в области защиты граждан и территорий Российской Федерации, объектов производственного и социального назначения и окружающей среды от чрезвычайных ситуаций природного и техногенного характера. ФЗ содержит основные понятия, принципы, полномочия органов власти различного уровня в области защиты населения и территорий от чрезвычайных ситуаций. 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944358"/>
                  </a:ext>
                </a:extLst>
              </a:tr>
              <a:tr h="27022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Постановление Правительства </a:t>
                      </a: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РФ от 30 декабря 2003 г. № 794 </a:t>
                      </a: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единой государственной системе предупреждения и ликвидации чрезвычайных ситуаций»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Положение Правительства РФ определяет порядок функционирования единой государственной системы предупреждения и ликвидации чрезвычайных ситуаций (РСЧС), содержит перечень федеральных органов исполнительной власти и уполномоченных организаций РСЧС и их функциональные подсистемы, предназначенные для предотвращения и ликвидации ЧС.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123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/>
                        </a:rPr>
                        <a:t>Указ Президента РФ от 17 декабря 2010 г. № 1577 </a:t>
                      </a: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внесении изменений в Указ Президента РФ от 11 июля 2004 г. № 868 «Вопросы Министерства Российской Федерации по делам гражданской обороны, чрезвычайным ситуациям и ликвидации последствий стихийных бедствий»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 Президента РФ на государственном уровне закрепляет функцию оказания экстренной психологической помощи пострадавшему населению в зонах чрезвычайных ситуаций и при пожарах за МЧС России. На основании данного документа </a:t>
                      </a: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/>
                        </a:rPr>
                        <a:t>приказом МЧС России № 525 от 20.09.2011г. </a:t>
                      </a: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 порядок организации и проведения мероприятий по оказанию экстренной психологической помощи пострадавшему населению в чрезвычайных ситуациях.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/>
                        </a:rPr>
                        <a:t>Межведомственная инструкция 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порядке оказания экстренной психологической помощи пострадавшему населению в зонах чрезвычайных ситуаций и при пожарах» 19.12.2012 г.  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Межведомственная инструкция определяет правила  организации и проведения мероприятий по оказанию ЭПП пострадавшему населению в ЧС силами специалистов - психологов МЧС России, а также специалистов-психологов РСЧС, привлекаемых к мероприятиям по оказанию ЭПП пострадавшему населению в ЧС. Инструкция применяется в период ликвидации последствий ЧС. 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68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31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6141" y="138088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Нормативно-правовые основы работы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психолога в ЧС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492" y="1182842"/>
            <a:ext cx="7689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привлечения психологов организаций РСЧС к мероприятиям по оказанию ЭПП пострадавшим, а также пролонгированной психологической помощи пострадавшему населению</a:t>
            </a:r>
          </a:p>
        </p:txBody>
      </p:sp>
      <p:sp>
        <p:nvSpPr>
          <p:cNvPr id="14" name="Стрелка влево 13">
            <a:hlinkClick r:id="rId3" action="ppaction://hlinksldjump"/>
          </p:cNvPr>
          <p:cNvSpPr/>
          <p:nvPr/>
        </p:nvSpPr>
        <p:spPr>
          <a:xfrm>
            <a:off x="191297" y="6284450"/>
            <a:ext cx="2008695" cy="53425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назад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E035326-4E48-4DFB-9F66-8ED075FD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21458"/>
              </p:ext>
            </p:extLst>
          </p:nvPr>
        </p:nvGraphicFramePr>
        <p:xfrm>
          <a:off x="604492" y="2250725"/>
          <a:ext cx="7571842" cy="403372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85921">
                  <a:extLst>
                    <a:ext uri="{9D8B030D-6E8A-4147-A177-3AD203B41FA5}">
                      <a16:colId xmlns:a16="http://schemas.microsoft.com/office/drawing/2014/main" val="3644196949"/>
                    </a:ext>
                  </a:extLst>
                </a:gridCol>
                <a:gridCol w="3785921">
                  <a:extLst>
                    <a:ext uri="{9D8B030D-6E8A-4147-A177-3AD203B41FA5}">
                      <a16:colId xmlns:a16="http://schemas.microsoft.com/office/drawing/2014/main" val="2385399514"/>
                    </a:ext>
                  </a:extLst>
                </a:gridCol>
              </a:tblGrid>
              <a:tr h="2536014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</a:t>
                      </a:r>
                    </a:p>
                    <a:p>
                      <a:pPr algn="just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(утвержденный на заседаниях КЧС в 2013г.)</a:t>
                      </a:r>
                    </a:p>
                    <a:p>
                      <a:pPr algn="just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Перечне перечислены организации, которые находятся на территории субъекта и могут быть привлечены на крупномасштабные ЧС. А также утвержден порядок взаимодействия в режиме повседневной деятельности (план проведения очных занятий и привлечение психологов организаций к учениям и тренировкам, проводимым МЧС России) и в режиме ЧС (с указанием конкретного лица от КЧС, ответственного за привлечение психологов).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126758"/>
                  </a:ext>
                </a:extLst>
              </a:tr>
              <a:tr h="1497712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Соглашение о сотрудничестве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заключенное между Главным управлением МЧС России субъекта РФ и организацией.</a:t>
                      </a:r>
                    </a:p>
                    <a:p>
                      <a:pPr algn="just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Соглашении обозначены аспекты взаимодействия с конкретной организацией в повседневном режиме (возможность обучения в очном и дистанционном формате) и при привлечении на ЧС (в том числе локального масштаба).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358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76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983" y="1214742"/>
            <a:ext cx="7974617" cy="342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привлечения психологов для оказания ЭПП:</a:t>
            </a:r>
          </a:p>
          <a:p>
            <a:pPr marL="0" indent="0" algn="just">
              <a:buNone/>
            </a:pPr>
            <a:endParaRPr lang="ru-R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психотравмирующего события, связанного с гибелью, ранениями или угрозой жизни и (или) здоровью людей;</a:t>
            </a:r>
          </a:p>
          <a:p>
            <a:pPr marL="0" lv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условий жизнедеятельности значительного количества населения;</a:t>
            </a:r>
          </a:p>
          <a:p>
            <a:pPr marL="0" lv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общественный резонанс;</a:t>
            </a:r>
          </a:p>
          <a:p>
            <a:pPr marL="0" lv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потенциальная опасность возникновения негативных социальных реакций.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ÐÐ°ÑÑÐ¸Ð½ÐºÐ¸ Ð¿Ð¾ Ð·Ð°Ð¿ÑÐ¾ÑÑ Ð¿ÑÐ¸ÑÐ¾Ð»Ð¾Ð³Ð¸ Ð¼ÑÑ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579" y="4914901"/>
            <a:ext cx="2816085" cy="194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ÐÐ°ÑÑÐ¸Ð½ÐºÐ¸ Ð¿Ð¾ Ð·Ð°Ð¿ÑÐ¾ÑÑ Ð¿ÑÐ¸ÑÐ¾Ð»Ð¾Ð³Ð¸ Ð¼ÑÑ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95" y="4914900"/>
            <a:ext cx="292608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¿ÑÐ¸ÑÐ¾Ð»Ð¾Ð³Ð¸ Ð¼ÑÑ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10" y="4914900"/>
            <a:ext cx="291148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044C8137-3801-4937-BA56-185A3F1C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85" y="106571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</a:p>
        </p:txBody>
      </p:sp>
    </p:spTree>
    <p:extLst>
      <p:ext uri="{BB962C8B-B14F-4D97-AF65-F5344CB8AC3E}">
        <p14:creationId xmlns:p14="http://schemas.microsoft.com/office/powerpoint/2010/main" val="102890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178ED84-F5CC-416A-BF0B-0D3C3178E334}"/>
              </a:ext>
            </a:extLst>
          </p:cNvPr>
          <p:cNvSpPr/>
          <p:nvPr/>
        </p:nvSpPr>
        <p:spPr>
          <a:xfrm>
            <a:off x="5189932" y="1185854"/>
            <a:ext cx="2908687" cy="1661810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ЧС локального характера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63385" y="106571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486051-6B36-4CBE-9860-BCA09A70F6A5}"/>
              </a:ext>
            </a:extLst>
          </p:cNvPr>
          <p:cNvSpPr/>
          <p:nvPr/>
        </p:nvSpPr>
        <p:spPr>
          <a:xfrm>
            <a:off x="679369" y="1722644"/>
            <a:ext cx="1720089" cy="7025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МЧС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2CF5FC9-1F46-4F5F-9368-88CBDC318D76}"/>
              </a:ext>
            </a:extLst>
          </p:cNvPr>
          <p:cNvSpPr/>
          <p:nvPr/>
        </p:nvSpPr>
        <p:spPr>
          <a:xfrm>
            <a:off x="5781522" y="1731898"/>
            <a:ext cx="1845432" cy="6924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РСЧС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(самостоятельно действующий)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C2DDE3-7FA5-4D1D-B0C3-1C798DC4A2BB}"/>
              </a:ext>
            </a:extLst>
          </p:cNvPr>
          <p:cNvSpPr txBox="1"/>
          <p:nvPr/>
        </p:nvSpPr>
        <p:spPr>
          <a:xfrm>
            <a:off x="1751982" y="6105098"/>
            <a:ext cx="2287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удалённости специалистов МЧС России и РСЧС от возможного места ЧС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E40F0F3-494B-48F4-A1F5-4E726D5E9C7E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2399458" y="2073899"/>
            <a:ext cx="2790474" cy="0"/>
          </a:xfrm>
          <a:prstGeom prst="straightConnector1">
            <a:avLst/>
          </a:prstGeom>
          <a:ln w="3810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0098C19-FA2F-4C67-8488-DAD24A4A5DCD}"/>
              </a:ext>
            </a:extLst>
          </p:cNvPr>
          <p:cNvSpPr txBox="1"/>
          <p:nvPr/>
        </p:nvSpPr>
        <p:spPr>
          <a:xfrm>
            <a:off x="2399458" y="1555094"/>
            <a:ext cx="279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- методическая помощь (дистанционно)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91BAFBD-9823-4EB4-BAD1-230B2E20E9DD}"/>
              </a:ext>
            </a:extLst>
          </p:cNvPr>
          <p:cNvSpPr/>
          <p:nvPr/>
        </p:nvSpPr>
        <p:spPr>
          <a:xfrm>
            <a:off x="324966" y="3662292"/>
            <a:ext cx="79046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подразделение специалиста психологической службы МЧС России находится на значительном удалении от населенного пункта, в котором произошла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ЧС локального характера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психологи РСЧС могут быть привлечены как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действующие специалисты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организационно-методическая помощь им будет оказываться психологами МЧС России в дистанционном формате. </a:t>
            </a:r>
          </a:p>
        </p:txBody>
      </p:sp>
      <p:pic>
        <p:nvPicPr>
          <p:cNvPr id="3" name="Рисунок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28" y="5255060"/>
            <a:ext cx="1286383" cy="900468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16" name="Picture 2" descr="ÐÐ¾ÑÐ¾Ð¶ÐµÐµ Ð¸Ð·Ð¾Ð±ÑÐ°Ð¶ÐµÐ½Ð¸Ðµ">
            <a:extLst>
              <a:ext uri="{FF2B5EF4-FFF2-40B4-BE49-F238E27FC236}">
                <a16:creationId xmlns:a16="http://schemas.microsoft.com/office/drawing/2014/main" id="{F78CF38C-406F-4CFE-86EC-3CFE06D5F1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2" t="16827" r="27374" b="42924"/>
          <a:stretch/>
        </p:blipFill>
        <p:spPr bwMode="auto">
          <a:xfrm rot="19966341">
            <a:off x="1522597" y="5741358"/>
            <a:ext cx="418268" cy="54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17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63385" y="106571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486051-6B36-4CBE-9860-BCA09A70F6A5}"/>
              </a:ext>
            </a:extLst>
          </p:cNvPr>
          <p:cNvSpPr/>
          <p:nvPr/>
        </p:nvSpPr>
        <p:spPr>
          <a:xfrm>
            <a:off x="1083076" y="1517432"/>
            <a:ext cx="1825162" cy="1068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 МЧС</a:t>
            </a:r>
          </a:p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(ОГ: психологи МЧС России + психологи РСЧС)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2CF5FC9-1F46-4F5F-9368-88CBDC318D76}"/>
              </a:ext>
            </a:extLst>
          </p:cNvPr>
          <p:cNvSpPr/>
          <p:nvPr/>
        </p:nvSpPr>
        <p:spPr>
          <a:xfrm>
            <a:off x="5536332" y="1517432"/>
            <a:ext cx="1898748" cy="1068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 РСЧС </a:t>
            </a:r>
          </a:p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составе ОГ специалистов </a:t>
            </a:r>
          </a:p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МЧС России)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178ED84-F5CC-416A-BF0B-0D3C3178E334}"/>
              </a:ext>
            </a:extLst>
          </p:cNvPr>
          <p:cNvSpPr/>
          <p:nvPr/>
        </p:nvSpPr>
        <p:spPr>
          <a:xfrm>
            <a:off x="863385" y="1322773"/>
            <a:ext cx="6975598" cy="2015231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Масштабная ЧС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91BAFBD-9823-4EB4-BAD1-230B2E20E9DD}"/>
              </a:ext>
            </a:extLst>
          </p:cNvPr>
          <p:cNvSpPr/>
          <p:nvPr/>
        </p:nvSpPr>
        <p:spPr>
          <a:xfrm>
            <a:off x="324966" y="3746408"/>
            <a:ext cx="79046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масштабных ЧС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системной организации психологического сопровождения пострадавших, в том числе, на отдаленных этапах, а также для усиления группировки психологов МЧС России, к оказанию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экстренной психологической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пострадавшим так же могут быть привлечены психологи РСЧС, но уже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сводной группировки специалистов психологической службы МЧС России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стоит отметить, что после подобных ЧС пострадавшими длительное время может быть востребована пролонгированная психологическая помощь. В некоторых случаях к оказанию пролонгированной помощи могут привлекаться психологи РСЧС других субъектов, например, если ЧС произошла на одной территории, а родственники погибших и пострадавших проживают в другом населенном пункте.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6E40F0F3-494B-48F4-A1F5-4E726D5E9C7E}"/>
              </a:ext>
            </a:extLst>
          </p:cNvPr>
          <p:cNvCxnSpPr>
            <a:cxnSpLocks/>
            <a:stCxn id="2" idx="3"/>
            <a:endCxn id="14" idx="1"/>
          </p:cNvCxnSpPr>
          <p:nvPr/>
        </p:nvCxnSpPr>
        <p:spPr>
          <a:xfrm>
            <a:off x="2908238" y="2051708"/>
            <a:ext cx="2628094" cy="0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0098C19-FA2F-4C67-8488-DAD24A4A5DCD}"/>
              </a:ext>
            </a:extLst>
          </p:cNvPr>
          <p:cNvSpPr txBox="1"/>
          <p:nvPr/>
        </p:nvSpPr>
        <p:spPr>
          <a:xfrm>
            <a:off x="2826311" y="1588098"/>
            <a:ext cx="279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- методическая помощь (очно)</a:t>
            </a:r>
          </a:p>
        </p:txBody>
      </p:sp>
    </p:spTree>
    <p:extLst>
      <p:ext uri="{BB962C8B-B14F-4D97-AF65-F5344CB8AC3E}">
        <p14:creationId xmlns:p14="http://schemas.microsoft.com/office/powerpoint/2010/main" val="2902220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13606" y="1325601"/>
            <a:ext cx="7779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привлечения психологов организаций РСЧС </a:t>
            </a:r>
          </a:p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локальной ЧС:</a:t>
            </a:r>
          </a:p>
        </p:txBody>
      </p:sp>
      <p:sp>
        <p:nvSpPr>
          <p:cNvPr id="2" name="Стрелка вправо 60"/>
          <p:cNvSpPr>
            <a:spLocks noChangeArrowheads="1"/>
          </p:cNvSpPr>
          <p:nvPr/>
        </p:nvSpPr>
        <p:spPr bwMode="auto">
          <a:xfrm rot="5400000">
            <a:off x="3567978" y="3193832"/>
            <a:ext cx="1325604" cy="189999"/>
          </a:xfrm>
          <a:prstGeom prst="rightArrow">
            <a:avLst>
              <a:gd name="adj1" fmla="val 50000"/>
              <a:gd name="adj2" fmla="val 45253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ятиугольник 59"/>
          <p:cNvSpPr>
            <a:spLocks noChangeArrowheads="1"/>
          </p:cNvSpPr>
          <p:nvPr/>
        </p:nvSpPr>
        <p:spPr bwMode="auto">
          <a:xfrm rot="10800000" flipV="1">
            <a:off x="5638210" y="3237997"/>
            <a:ext cx="3103425" cy="646335"/>
          </a:xfrm>
          <a:prstGeom prst="homePlate">
            <a:avLst>
              <a:gd name="adj" fmla="val 77856"/>
            </a:avLst>
          </a:prstGeom>
          <a:solidFill>
            <a:srgbClr val="F2F2F2"/>
          </a:solidFill>
          <a:ln w="9360" cap="sq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Определяет необходимость привлечения, обозначает запрос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оле 58"/>
          <p:cNvSpPr txBox="1">
            <a:spLocks noChangeArrowheads="1"/>
          </p:cNvSpPr>
          <p:nvPr/>
        </p:nvSpPr>
        <p:spPr bwMode="auto">
          <a:xfrm>
            <a:off x="2840612" y="2575199"/>
            <a:ext cx="2845165" cy="7126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 МЧС России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ятиугольник 56"/>
          <p:cNvSpPr>
            <a:spLocks noChangeArrowheads="1"/>
          </p:cNvSpPr>
          <p:nvPr/>
        </p:nvSpPr>
        <p:spPr bwMode="auto">
          <a:xfrm rot="10800000" flipV="1">
            <a:off x="5656317" y="4661940"/>
            <a:ext cx="3085318" cy="683093"/>
          </a:xfrm>
          <a:prstGeom prst="homePlate">
            <a:avLst>
              <a:gd name="adj" fmla="val 69928"/>
            </a:avLst>
          </a:prstGeom>
          <a:solidFill>
            <a:srgbClr val="F2F2F2"/>
          </a:solidFill>
          <a:ln w="9360" cap="sq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Назначает психолога,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дает указание</a:t>
            </a: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Стрелка вправо 55"/>
          <p:cNvSpPr>
            <a:spLocks noChangeArrowheads="1"/>
          </p:cNvSpPr>
          <p:nvPr/>
        </p:nvSpPr>
        <p:spPr bwMode="auto">
          <a:xfrm rot="5400000">
            <a:off x="3856946" y="4943846"/>
            <a:ext cx="769680" cy="205874"/>
          </a:xfrm>
          <a:prstGeom prst="rightArrow">
            <a:avLst>
              <a:gd name="adj1" fmla="val 50000"/>
              <a:gd name="adj2" fmla="val 49989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оле 54"/>
          <p:cNvSpPr txBox="1">
            <a:spLocks noChangeArrowheads="1"/>
          </p:cNvSpPr>
          <p:nvPr/>
        </p:nvSpPr>
        <p:spPr bwMode="auto">
          <a:xfrm>
            <a:off x="2875694" y="5431623"/>
            <a:ext cx="2790788" cy="7466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 организации РСЧС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Выгнутая влево стрелка 1"/>
          <p:cNvSpPr>
            <a:spLocks noChangeArrowheads="1"/>
          </p:cNvSpPr>
          <p:nvPr/>
        </p:nvSpPr>
        <p:spPr bwMode="auto">
          <a:xfrm>
            <a:off x="2118198" y="2842788"/>
            <a:ext cx="705152" cy="3176484"/>
          </a:xfrm>
          <a:prstGeom prst="curvedRightArrow">
            <a:avLst>
              <a:gd name="adj1" fmla="val 24992"/>
              <a:gd name="adj2" fmla="val 50003"/>
              <a:gd name="adj3" fmla="val 36718"/>
            </a:avLst>
          </a:prstGeom>
          <a:solidFill>
            <a:srgbClr val="EEECE1"/>
          </a:solidFill>
          <a:ln w="25400">
            <a:solidFill>
              <a:srgbClr val="40404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ятиугольник 3"/>
          <p:cNvSpPr>
            <a:spLocks noChangeArrowheads="1"/>
          </p:cNvSpPr>
          <p:nvPr/>
        </p:nvSpPr>
        <p:spPr bwMode="auto">
          <a:xfrm>
            <a:off x="72428" y="3567653"/>
            <a:ext cx="1993426" cy="976981"/>
          </a:xfrm>
          <a:prstGeom prst="homePlate">
            <a:avLst>
              <a:gd name="adj" fmla="val 76820"/>
            </a:avLst>
          </a:prstGeom>
          <a:solidFill>
            <a:srgbClr val="F2F2F2"/>
          </a:solidFill>
          <a:ln w="25400">
            <a:solidFill>
              <a:srgbClr val="5959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        методической помощи, обмен информацией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1240324" y="1971932"/>
            <a:ext cx="10103668" cy="1143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 flipV="1">
            <a:off x="1240324" y="3115714"/>
            <a:ext cx="101036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оле 57"/>
          <p:cNvSpPr txBox="1">
            <a:spLocks noChangeArrowheads="1"/>
          </p:cNvSpPr>
          <p:nvPr/>
        </p:nvSpPr>
        <p:spPr bwMode="auto">
          <a:xfrm>
            <a:off x="2856399" y="3935162"/>
            <a:ext cx="2829378" cy="7267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организации РСЧС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D5E742B4-740D-49C6-B745-617F73178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85" y="106571"/>
            <a:ext cx="6695038" cy="97247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</a:p>
        </p:txBody>
      </p:sp>
    </p:spTree>
    <p:extLst>
      <p:ext uri="{BB962C8B-B14F-4D97-AF65-F5344CB8AC3E}">
        <p14:creationId xmlns:p14="http://schemas.microsoft.com/office/powerpoint/2010/main" val="365507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606" y="1769716"/>
            <a:ext cx="7970727" cy="5088284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Главного управления МЧС России по субъекту РФ (ГУ МЧС России), получив и проанализировав информацию о ЧС, происшествии в отдаленном населенном пункте субъекта, совместно с руководством ГУ МЧС России определяет необходимость оказания ЭПП пострадавшим, родственникам погибших и пострадавших.</a:t>
            </a: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базы Соглашений о сотрудничестве определяется организация, находящаяся в непосредственной близости к населенному пункту, в котором находятся нуждающиеся в ЭПП. </a:t>
            </a: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ГУ МЧС России связывается с руководителем организации РСЧС, информирует о происшествии и обозначает потребность в привлечении психолога соответствующей организации.</a:t>
            </a: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организации, руководствуясь Соглашением о сотрудничестве, принимает решение о назначении конкретного(-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специалиста(-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которые могут в данный момент прибыть на место ЧС или какой-либо другой участок работы для оказания ЭПП.</a:t>
            </a: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Главного управления МЧС России связывается с назначенным специалистом и предоставляет ему всю необходимую информацию для работы (о характере ЧС, об этапе ликвидации последствий, количестве пострадавших и погибших, эвакуированных, передает контактные данные привлеченных к ликвидации последствий сотрудников МЧС России и др.). </a:t>
            </a: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Главного управления МЧС России на протяжении всего времени работы специалиста-психолога РСЧС оказывает методическую и координационную помощь. 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3606" y="1061420"/>
            <a:ext cx="7779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привлечения психологов организаций РСЧС </a:t>
            </a:r>
          </a:p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локальной ЧС: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5084128E-9F00-46AA-A68E-8A90CFE2CE6E}"/>
              </a:ext>
            </a:extLst>
          </p:cNvPr>
          <p:cNvSpPr txBox="1">
            <a:spLocks/>
          </p:cNvSpPr>
          <p:nvPr/>
        </p:nvSpPr>
        <p:spPr>
          <a:xfrm>
            <a:off x="863385" y="106571"/>
            <a:ext cx="6695038" cy="972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трелка вправо 19"/>
          <p:cNvSpPr>
            <a:spLocks noChangeArrowheads="1"/>
          </p:cNvSpPr>
          <p:nvPr/>
        </p:nvSpPr>
        <p:spPr bwMode="auto">
          <a:xfrm rot="5400000">
            <a:off x="3857145" y="5900080"/>
            <a:ext cx="525462" cy="177802"/>
          </a:xfrm>
          <a:prstGeom prst="rightArrow">
            <a:avLst>
              <a:gd name="adj1" fmla="val 50000"/>
              <a:gd name="adj2" fmla="val 47018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Стрелка вправо 22"/>
          <p:cNvSpPr>
            <a:spLocks noChangeArrowheads="1"/>
          </p:cNvSpPr>
          <p:nvPr/>
        </p:nvSpPr>
        <p:spPr bwMode="auto">
          <a:xfrm rot="5400000">
            <a:off x="3855282" y="4842068"/>
            <a:ext cx="535538" cy="171452"/>
          </a:xfrm>
          <a:prstGeom prst="rightArrow">
            <a:avLst>
              <a:gd name="adj1" fmla="val 50000"/>
              <a:gd name="adj2" fmla="val 45837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Стрелка вправо 26"/>
          <p:cNvSpPr>
            <a:spLocks noChangeArrowheads="1"/>
          </p:cNvSpPr>
          <p:nvPr/>
        </p:nvSpPr>
        <p:spPr bwMode="auto">
          <a:xfrm rot="5400000">
            <a:off x="3842062" y="3685724"/>
            <a:ext cx="534987" cy="173038"/>
          </a:xfrm>
          <a:prstGeom prst="rightArrow">
            <a:avLst>
              <a:gd name="adj1" fmla="val 50000"/>
              <a:gd name="adj2" fmla="val 45901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Стрелка вправо 28"/>
          <p:cNvSpPr>
            <a:spLocks noChangeArrowheads="1"/>
          </p:cNvSpPr>
          <p:nvPr/>
        </p:nvSpPr>
        <p:spPr bwMode="auto">
          <a:xfrm rot="5400000">
            <a:off x="3831745" y="2908048"/>
            <a:ext cx="539750" cy="169863"/>
          </a:xfrm>
          <a:prstGeom prst="rightArrow">
            <a:avLst>
              <a:gd name="adj1" fmla="val 50000"/>
              <a:gd name="adj2" fmla="val 50032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8655113" y="-1"/>
            <a:ext cx="488887" cy="5395865"/>
            <a:chOff x="5590" y="0"/>
            <a:chExt cx="170" cy="4320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 rot="10800000">
              <a:off x="5703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 rot="10800000">
              <a:off x="5646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  <a:alpha val="0"/>
                  </a:srgbClr>
                </a:gs>
                <a:gs pos="100000">
                  <a:srgbClr val="3366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 rot="10800000">
              <a:off x="5590" y="0"/>
              <a:ext cx="57" cy="4320"/>
            </a:xfrm>
            <a:prstGeom prst="rect">
              <a:avLst/>
            </a:prstGeom>
            <a:gradFill rotWithShape="1">
              <a:gsLst>
                <a:gs pos="0">
                  <a:srgbClr val="FF6600">
                    <a:gamma/>
                    <a:tint val="0"/>
                    <a:invGamma/>
                    <a:alpha val="0"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275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79" y="55951"/>
            <a:ext cx="860574" cy="86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11743" y="944303"/>
            <a:ext cx="7779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привлечения психологов организаций РСЧС </a:t>
            </a:r>
          </a:p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масштабную ЧС:</a:t>
            </a:r>
          </a:p>
        </p:txBody>
      </p:sp>
      <p:sp>
        <p:nvSpPr>
          <p:cNvPr id="2" name="Стрелка вправо 31"/>
          <p:cNvSpPr>
            <a:spLocks noChangeArrowheads="1"/>
          </p:cNvSpPr>
          <p:nvPr/>
        </p:nvSpPr>
        <p:spPr bwMode="auto">
          <a:xfrm rot="5400000">
            <a:off x="3834919" y="2114950"/>
            <a:ext cx="549275" cy="169863"/>
          </a:xfrm>
          <a:prstGeom prst="rightArrow">
            <a:avLst>
              <a:gd name="adj1" fmla="val 50000"/>
              <a:gd name="adj2" fmla="val 45271"/>
            </a:avLst>
          </a:prstGeom>
          <a:solidFill>
            <a:srgbClr val="FFFFFF"/>
          </a:solidFill>
          <a:ln w="15840" cap="sq">
            <a:solidFill>
              <a:srgbClr val="7F7F7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ятиугольник 32"/>
          <p:cNvSpPr>
            <a:spLocks noChangeArrowheads="1"/>
          </p:cNvSpPr>
          <p:nvPr/>
        </p:nvSpPr>
        <p:spPr bwMode="auto">
          <a:xfrm rot="10800000" flipV="1">
            <a:off x="5367645" y="1976556"/>
            <a:ext cx="1541998" cy="579437"/>
          </a:xfrm>
          <a:prstGeom prst="homePlate">
            <a:avLst>
              <a:gd name="adj" fmla="val 49929"/>
            </a:avLst>
          </a:prstGeom>
          <a:solidFill>
            <a:srgbClr val="F2F2F2"/>
          </a:solidFill>
          <a:ln w="9360" cap="sq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о привлечении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оле 33"/>
          <p:cNvSpPr txBox="1">
            <a:spLocks noChangeArrowheads="1"/>
          </p:cNvSpPr>
          <p:nvPr/>
        </p:nvSpPr>
        <p:spPr bwMode="auto">
          <a:xfrm>
            <a:off x="2827652" y="1688706"/>
            <a:ext cx="2552701" cy="3591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ОГ психологов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оле 30"/>
          <p:cNvSpPr txBox="1">
            <a:spLocks noChangeArrowheads="1"/>
          </p:cNvSpPr>
          <p:nvPr/>
        </p:nvSpPr>
        <p:spPr bwMode="auto">
          <a:xfrm>
            <a:off x="2827653" y="2485630"/>
            <a:ext cx="2539994" cy="3603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altLang="ru-RU" dirty="0"/>
              <a:t>Начальник ОШ</a:t>
            </a:r>
          </a:p>
        </p:txBody>
      </p:sp>
      <p:sp>
        <p:nvSpPr>
          <p:cNvPr id="7" name="Пятиугольник 29"/>
          <p:cNvSpPr>
            <a:spLocks noChangeArrowheads="1"/>
          </p:cNvSpPr>
          <p:nvPr/>
        </p:nvSpPr>
        <p:spPr bwMode="auto">
          <a:xfrm rot="10800000" flipV="1">
            <a:off x="5367645" y="2813491"/>
            <a:ext cx="1514473" cy="500064"/>
          </a:xfrm>
          <a:prstGeom prst="homePlate">
            <a:avLst>
              <a:gd name="adj" fmla="val 54722"/>
            </a:avLst>
          </a:prstGeom>
          <a:solidFill>
            <a:srgbClr val="F2F2F2"/>
          </a:solidFill>
          <a:ln w="9360" cap="sq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запрос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оле 27"/>
          <p:cNvSpPr txBox="1">
            <a:spLocks noChangeArrowheads="1"/>
          </p:cNvSpPr>
          <p:nvPr/>
        </p:nvSpPr>
        <p:spPr bwMode="auto">
          <a:xfrm>
            <a:off x="2829239" y="3265531"/>
            <a:ext cx="2538407" cy="3984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Председатель КЧС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Пятиугольник 25"/>
          <p:cNvSpPr>
            <a:spLocks noChangeArrowheads="1"/>
          </p:cNvSpPr>
          <p:nvPr/>
        </p:nvSpPr>
        <p:spPr bwMode="auto">
          <a:xfrm rot="10800000" flipV="1">
            <a:off x="5367646" y="3588630"/>
            <a:ext cx="1514472" cy="536574"/>
          </a:xfrm>
          <a:prstGeom prst="homePlate">
            <a:avLst>
              <a:gd name="adj" fmla="val 59506"/>
            </a:avLst>
          </a:prstGeom>
          <a:solidFill>
            <a:srgbClr val="F2F2F2"/>
          </a:solidFill>
          <a:ln w="9360" cap="sq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поручение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оле 24"/>
          <p:cNvSpPr txBox="1">
            <a:spLocks noChangeArrowheads="1"/>
          </p:cNvSpPr>
          <p:nvPr/>
        </p:nvSpPr>
        <p:spPr bwMode="auto">
          <a:xfrm>
            <a:off x="2854639" y="4056251"/>
            <a:ext cx="2513007" cy="795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Должностное лицо,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ответственное за оповещение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ятиугольник 23"/>
          <p:cNvSpPr>
            <a:spLocks noChangeArrowheads="1"/>
          </p:cNvSpPr>
          <p:nvPr/>
        </p:nvSpPr>
        <p:spPr bwMode="auto">
          <a:xfrm rot="10800000" flipV="1">
            <a:off x="5367647" y="4789100"/>
            <a:ext cx="1514471" cy="499369"/>
          </a:xfrm>
          <a:prstGeom prst="homePlate">
            <a:avLst>
              <a:gd name="adj" fmla="val 55270"/>
            </a:avLst>
          </a:prstGeom>
          <a:solidFill>
            <a:srgbClr val="F2F2F2"/>
          </a:solidFill>
          <a:ln w="9360" cap="sq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оповещение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Поле 21"/>
          <p:cNvSpPr txBox="1">
            <a:spLocks noChangeArrowheads="1"/>
          </p:cNvSpPr>
          <p:nvPr/>
        </p:nvSpPr>
        <p:spPr bwMode="auto">
          <a:xfrm>
            <a:off x="2809521" y="5205029"/>
            <a:ext cx="2551113" cy="6377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организаций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Пятиугольник 20"/>
          <p:cNvSpPr>
            <a:spLocks noChangeArrowheads="1"/>
          </p:cNvSpPr>
          <p:nvPr/>
        </p:nvSpPr>
        <p:spPr bwMode="auto">
          <a:xfrm rot="10800000" flipV="1">
            <a:off x="5367646" y="5783772"/>
            <a:ext cx="1514472" cy="519113"/>
          </a:xfrm>
          <a:prstGeom prst="homePlate">
            <a:avLst>
              <a:gd name="adj" fmla="val 54942"/>
            </a:avLst>
          </a:prstGeom>
          <a:solidFill>
            <a:srgbClr val="F2F2F2"/>
          </a:solidFill>
          <a:ln w="9360" cap="sq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привлечение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Поле 18"/>
          <p:cNvSpPr txBox="1">
            <a:spLocks noChangeArrowheads="1"/>
          </p:cNvSpPr>
          <p:nvPr/>
        </p:nvSpPr>
        <p:spPr bwMode="auto">
          <a:xfrm>
            <a:off x="2833205" y="6243897"/>
            <a:ext cx="2552700" cy="365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04140" tIns="58420" rIns="104140" bIns="584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 РСЧС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1213164" y="118070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1213164" y="1637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CC556B92-B11C-4DC2-8C07-0149C1E5F68F}"/>
              </a:ext>
            </a:extLst>
          </p:cNvPr>
          <p:cNvSpPr txBox="1">
            <a:spLocks/>
          </p:cNvSpPr>
          <p:nvPr/>
        </p:nvSpPr>
        <p:spPr>
          <a:xfrm>
            <a:off x="863385" y="106571"/>
            <a:ext cx="6695038" cy="972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Критерии и порядок привлечения психологов к работе с пострадавшими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299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107368</TotalTime>
  <Words>1347</Words>
  <Application>Microsoft Office PowerPoint</Application>
  <PresentationFormat>Экран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1. Организация работы психолога      с пострадавшими в ЧС  1.1 Нормативно-правовые основы работы        психолога в ЧС Нормативно-правовые документы регламентирующие привлечение психологов организаций РСЧС к мероприятиям по оказанию ЭПП  пострадавшему населению в ЧС.</vt:lpstr>
      <vt:lpstr>1.1 Нормативно-правовые основы работы        психолога в ЧС</vt:lpstr>
      <vt:lpstr>1.2. Критерии и порядок привлечения психологов к работе с пострадавшими</vt:lpstr>
      <vt:lpstr>1.2. Критерии и порядок привлечения психологов к работе с пострадавшими</vt:lpstr>
      <vt:lpstr>1.2. Критерии и порядок привлечения психологов к работе с пострадавшими</vt:lpstr>
      <vt:lpstr>1.2. Критерии и порядок привлечения психологов к работе с пострадавшими</vt:lpstr>
      <vt:lpstr>Презентация PowerPoint</vt:lpstr>
      <vt:lpstr>Презентация PowerPoint</vt:lpstr>
      <vt:lpstr>Презентация PowerPoint</vt:lpstr>
      <vt:lpstr>1.2. Критерии и порядок привлечения психологов к работе с пострадавшими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474</cp:revision>
  <cp:lastPrinted>2023-11-22T05:28:35Z</cp:lastPrinted>
  <dcterms:created xsi:type="dcterms:W3CDTF">2018-07-23T05:43:19Z</dcterms:created>
  <dcterms:modified xsi:type="dcterms:W3CDTF">2023-11-22T05:34:00Z</dcterms:modified>
</cp:coreProperties>
</file>