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9"/>
  </p:notesMasterIdLst>
  <p:sldIdLst>
    <p:sldId id="526" r:id="rId3"/>
    <p:sldId id="527" r:id="rId4"/>
    <p:sldId id="533" r:id="rId5"/>
    <p:sldId id="544" r:id="rId6"/>
    <p:sldId id="496" r:id="rId7"/>
    <p:sldId id="543" r:id="rId8"/>
    <p:sldId id="536" r:id="rId9"/>
    <p:sldId id="592" r:id="rId10"/>
    <p:sldId id="590" r:id="rId11"/>
    <p:sldId id="581" r:id="rId12"/>
    <p:sldId id="582" r:id="rId13"/>
    <p:sldId id="588" r:id="rId14"/>
    <p:sldId id="583" r:id="rId15"/>
    <p:sldId id="589" r:id="rId16"/>
    <p:sldId id="545" r:id="rId17"/>
    <p:sldId id="576" r:id="rId18"/>
    <p:sldId id="568" r:id="rId19"/>
    <p:sldId id="567" r:id="rId20"/>
    <p:sldId id="569" r:id="rId21"/>
    <p:sldId id="570" r:id="rId22"/>
    <p:sldId id="579" r:id="rId23"/>
    <p:sldId id="566" r:id="rId24"/>
    <p:sldId id="574" r:id="rId25"/>
    <p:sldId id="552" r:id="rId26"/>
    <p:sldId id="553" r:id="rId27"/>
    <p:sldId id="554" r:id="rId28"/>
    <p:sldId id="593" r:id="rId29"/>
    <p:sldId id="558" r:id="rId30"/>
    <p:sldId id="555" r:id="rId31"/>
    <p:sldId id="591" r:id="rId32"/>
    <p:sldId id="559" r:id="rId33"/>
    <p:sldId id="560" r:id="rId34"/>
    <p:sldId id="561" r:id="rId35"/>
    <p:sldId id="564" r:id="rId36"/>
    <p:sldId id="587" r:id="rId37"/>
    <p:sldId id="34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7" autoAdjust="0"/>
    <p:restoredTop sz="94671" autoAdjust="0"/>
  </p:normalViewPr>
  <p:slideViewPr>
    <p:cSldViewPr>
      <p:cViewPr varScale="1">
        <p:scale>
          <a:sx n="102" d="100"/>
          <a:sy n="102" d="100"/>
        </p:scale>
        <p:origin x="1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5629F-D316-48BD-9549-4D8FB68EE407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67C6E-6C77-4C74-B780-8C22232D5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4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buFont typeface="Symbol" pitchFamily="18" charset="2"/>
              <a:buNone/>
            </a:pPr>
            <a:fld id="{C88E6ECB-AB9F-4EA4-9872-0C801A598DFF}" type="slidenum">
              <a:rPr lang="en-GB" altLang="ru-RU" sz="12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Symbol" pitchFamily="18" charset="2"/>
                <a:buNone/>
              </a:pPr>
              <a:t>31</a:t>
            </a:fld>
            <a:endParaRPr lang="en-GB" altLang="ru-RU" sz="120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48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68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fld id="{442EA13D-99C0-4396-B6A2-0566319FB763}" type="slidenum">
              <a:rPr lang="en-GB" altLang="ru-RU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8000"/>
                </a:lnSpc>
                <a:buClr>
                  <a:srgbClr val="000000"/>
                </a:buClr>
                <a:buSzPct val="100000"/>
                <a:buFont typeface="Symbol" pitchFamily="18" charset="2"/>
                <a:buNone/>
              </a:pPr>
              <a:t>31</a:t>
            </a:fld>
            <a:endParaRPr lang="en-GB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84" name="Text Box 2"/>
          <p:cNvSpPr txBox="1">
            <a:spLocks noChangeArrowheads="1"/>
          </p:cNvSpPr>
          <p:nvPr/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6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/>
          </a:p>
        </p:txBody>
      </p:sp>
      <p:sp>
        <p:nvSpPr>
          <p:cNvPr id="53248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0275" cy="70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spcBef>
                <a:spcPts val="450"/>
              </a:spcBef>
              <a:buSzPct val="45000"/>
              <a:buFont typeface="Symbol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000" smtClean="0">
                <a:latin typeface="Arial" pitchFamily="34" charset="0"/>
                <a:ea typeface="MS Gothic" pitchFamily="49" charset="-128"/>
              </a:rPr>
              <a:t>Подробно в тексте лекции по данной теме.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buFont typeface="Symbol" pitchFamily="18" charset="2"/>
              <a:buNone/>
            </a:pPr>
            <a:fld id="{D1B8BA7F-77C9-4E8F-B1E5-914FA4E5B98B}" type="slidenum">
              <a:rPr lang="en-GB" altLang="ru-RU" sz="12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Symbol" pitchFamily="18" charset="2"/>
                <a:buNone/>
              </a:pPr>
              <a:t>32</a:t>
            </a:fld>
            <a:endParaRPr lang="en-GB" altLang="ru-RU" sz="120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350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68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fld id="{F65EC812-8002-4B1B-A64C-29B96CD750A5}" type="slidenum">
              <a:rPr lang="en-GB" altLang="ru-RU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8000"/>
                </a:lnSpc>
                <a:buClr>
                  <a:srgbClr val="000000"/>
                </a:buClr>
                <a:buSzPct val="100000"/>
                <a:buFont typeface="Symbol" pitchFamily="18" charset="2"/>
                <a:buNone/>
              </a:pPr>
              <a:t>32</a:t>
            </a:fld>
            <a:endParaRPr lang="en-GB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3508" name="Text Box 2"/>
          <p:cNvSpPr txBox="1">
            <a:spLocks noChangeArrowheads="1"/>
          </p:cNvSpPr>
          <p:nvPr/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6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/>
          </a:p>
        </p:txBody>
      </p:sp>
      <p:sp>
        <p:nvSpPr>
          <p:cNvPr id="53350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0275" cy="70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spcBef>
                <a:spcPts val="450"/>
              </a:spcBef>
              <a:buSzPct val="45000"/>
              <a:buFont typeface="Symbol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000" smtClean="0">
                <a:latin typeface="Arial" pitchFamily="34" charset="0"/>
                <a:ea typeface="MS Gothic" pitchFamily="49" charset="-128"/>
              </a:rPr>
              <a:t>Подробно в тексте лекции по данной теме.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buFont typeface="Symbol" pitchFamily="18" charset="2"/>
              <a:buNone/>
            </a:pPr>
            <a:fld id="{45D3E213-32AD-47F9-A438-A2B53CBD0E0E}" type="slidenum">
              <a:rPr lang="en-GB" altLang="ru-RU" sz="12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Symbol" pitchFamily="18" charset="2"/>
                <a:buNone/>
              </a:pPr>
              <a:t>33</a:t>
            </a:fld>
            <a:endParaRPr lang="en-GB" altLang="ru-RU" sz="120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68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fld id="{E42B4C48-735A-49E7-B8AE-B14015FFEDCF}" type="slidenum">
              <a:rPr lang="en-GB" altLang="ru-RU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8000"/>
                </a:lnSpc>
                <a:buClr>
                  <a:srgbClr val="000000"/>
                </a:buClr>
                <a:buSzPct val="100000"/>
                <a:buFont typeface="Symbol" pitchFamily="18" charset="2"/>
                <a:buNone/>
              </a:pPr>
              <a:t>33</a:t>
            </a:fld>
            <a:endParaRPr lang="en-GB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6580" name="Text Box 2"/>
          <p:cNvSpPr txBox="1">
            <a:spLocks noChangeArrowheads="1"/>
          </p:cNvSpPr>
          <p:nvPr/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6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/>
          </a:p>
        </p:txBody>
      </p:sp>
      <p:sp>
        <p:nvSpPr>
          <p:cNvPr id="53658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0275" cy="70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spcBef>
                <a:spcPts val="450"/>
              </a:spcBef>
              <a:buSzPct val="45000"/>
              <a:buFont typeface="Symbol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000" smtClean="0">
                <a:latin typeface="Arial" pitchFamily="34" charset="0"/>
                <a:ea typeface="MS Gothic" pitchFamily="49" charset="-128"/>
              </a:rPr>
              <a:t>Подробно в тексте лекции по данной теме.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buFont typeface="Symbol" pitchFamily="18" charset="2"/>
              <a:buNone/>
            </a:pPr>
            <a:fld id="{45D3E213-32AD-47F9-A438-A2B53CBD0E0E}" type="slidenum">
              <a:rPr lang="en-GB" altLang="ru-RU" sz="12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Symbol" pitchFamily="18" charset="2"/>
                <a:buNone/>
              </a:pPr>
              <a:t>34</a:t>
            </a:fld>
            <a:endParaRPr lang="en-GB" altLang="ru-RU" sz="120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68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fld id="{E42B4C48-735A-49E7-B8AE-B14015FFEDCF}" type="slidenum">
              <a:rPr lang="en-GB" altLang="ru-RU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8000"/>
                </a:lnSpc>
                <a:buClr>
                  <a:srgbClr val="000000"/>
                </a:buClr>
                <a:buSzPct val="100000"/>
                <a:buFont typeface="Symbol" pitchFamily="18" charset="2"/>
                <a:buNone/>
              </a:pPr>
              <a:t>34</a:t>
            </a:fld>
            <a:endParaRPr lang="en-GB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6580" name="Text Box 2"/>
          <p:cNvSpPr txBox="1">
            <a:spLocks noChangeArrowheads="1"/>
          </p:cNvSpPr>
          <p:nvPr/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6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/>
          </a:p>
        </p:txBody>
      </p:sp>
      <p:sp>
        <p:nvSpPr>
          <p:cNvPr id="53658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0275" cy="70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spcBef>
                <a:spcPts val="450"/>
              </a:spcBef>
              <a:buSzPct val="45000"/>
              <a:buFont typeface="Symbol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000" smtClean="0">
                <a:latin typeface="Arial" pitchFamily="34" charset="0"/>
                <a:ea typeface="MS Gothic" pitchFamily="49" charset="-128"/>
              </a:rPr>
              <a:t>Подробно в тексте лекции по данной теме.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buFont typeface="Symbol" pitchFamily="18" charset="2"/>
              <a:buNone/>
            </a:pPr>
            <a:fld id="{45D3E213-32AD-47F9-A438-A2B53CBD0E0E}" type="slidenum">
              <a:rPr lang="en-GB" altLang="ru-RU" sz="12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Symbol" pitchFamily="18" charset="2"/>
                <a:buNone/>
              </a:pPr>
              <a:t>35</a:t>
            </a:fld>
            <a:endParaRPr lang="en-GB" altLang="ru-RU" sz="120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68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fld id="{E42B4C48-735A-49E7-B8AE-B14015FFEDCF}" type="slidenum">
              <a:rPr lang="en-GB" altLang="ru-RU" sz="140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8000"/>
                </a:lnSpc>
                <a:buClr>
                  <a:srgbClr val="000000"/>
                </a:buClr>
                <a:buSzPct val="100000"/>
                <a:buFont typeface="Symbol" pitchFamily="18" charset="2"/>
                <a:buNone/>
              </a:pPr>
              <a:t>35</a:t>
            </a:fld>
            <a:endParaRPr lang="en-GB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6580" name="Text Box 2"/>
          <p:cNvSpPr txBox="1">
            <a:spLocks noChangeArrowheads="1"/>
          </p:cNvSpPr>
          <p:nvPr/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6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/>
          </a:p>
        </p:txBody>
      </p:sp>
      <p:sp>
        <p:nvSpPr>
          <p:cNvPr id="53658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40275" cy="70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spcBef>
                <a:spcPts val="450"/>
              </a:spcBef>
              <a:buSzPct val="45000"/>
              <a:buFont typeface="Symbol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000" smtClean="0">
                <a:latin typeface="Arial" pitchFamily="34" charset="0"/>
                <a:ea typeface="MS Gothic" pitchFamily="49" charset="-128"/>
              </a:rPr>
              <a:t>Подробно в тексте лекции по данной теме.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B5B8-3C7A-435A-AEFC-FB4ABFBD9C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F79-EF3C-4B42-9A41-370583AD80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62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B5B8-3C7A-435A-AEFC-FB4ABFBD9C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F79-EF3C-4B42-9A41-370583AD80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0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B5B8-3C7A-435A-AEFC-FB4ABFBD9C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F79-EF3C-4B42-9A41-370583AD80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34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B5B8-3C7A-435A-AEFC-FB4ABFBD9C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F79-EF3C-4B42-9A41-370583AD80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84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B5B8-3C7A-435A-AEFC-FB4ABFBD9C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F79-EF3C-4B42-9A41-370583AD80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14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B5B8-3C7A-435A-AEFC-FB4ABFBD9C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F79-EF3C-4B42-9A41-370583AD80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3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B5B8-3C7A-435A-AEFC-FB4ABFBD9C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F79-EF3C-4B42-9A41-370583AD80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B5B8-3C7A-435A-AEFC-FB4ABFBD9C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F79-EF3C-4B42-9A41-370583AD80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8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B5B8-3C7A-435A-AEFC-FB4ABFBD9C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F79-EF3C-4B42-9A41-370583AD80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2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B5B8-3C7A-435A-AEFC-FB4ABFBD9C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F79-EF3C-4B42-9A41-370583AD80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7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B5B8-3C7A-435A-AEFC-FB4ABFBD9C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F79-EF3C-4B42-9A41-370583AD80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64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5013D-6813-4762-BE00-68E0838C3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2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B5B8-3C7A-435A-AEFC-FB4ABFBD9C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54F79-EF3C-4B42-9A41-370583AD80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0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vk.com/umcper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Рисунок 2" descr="фон 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Рисунок 3" descr="эмблема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548680"/>
              <a:ext cx="1584176" cy="150439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49366" y="476672"/>
              <a:ext cx="70946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Краевое государственное бюджетное учреждение </a:t>
              </a:r>
              <a:b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дополнительного профессионального образования </a:t>
              </a:r>
              <a:b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«Учебно-методический центр по ГО и ЧС Пермского края»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2564904"/>
              <a:ext cx="4398961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Наша группа в ВК: </a:t>
              </a:r>
              <a:b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  <a:hlinkClick r:id="rId4"/>
                </a:rPr>
                <a:t>vk.com/</a:t>
              </a:r>
              <a:r>
                <a:rPr lang="en-US" sz="4400" b="1" dirty="0" err="1" smtClean="0">
                  <a:latin typeface="Times New Roman" pitchFamily="18" charset="0"/>
                  <a:cs typeface="Times New Roman" pitchFamily="18" charset="0"/>
                  <a:hlinkClick r:id="rId4"/>
                </a:rPr>
                <a:t>umcperm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Рисунок 6" descr="QR-код группы в ВК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2160" y="1772816"/>
              <a:ext cx="2376264" cy="23762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868144" y="4941168"/>
              <a:ext cx="29354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Наш сайт: </a:t>
              </a:r>
              <a:b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umcperm.ru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5226784"/>
              <a:ext cx="568405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Контактные телефоны: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4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Организация обучения +7 (342) 236-34-93</a:t>
              </a:r>
              <a:br>
                <a:rPr lang="ru-RU" sz="24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Заключение договора +7 (342) 236-18-74</a:t>
              </a:r>
              <a:br>
                <a:rPr lang="ru-RU" sz="24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Проживание +7 (342) 236-05-65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6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резвычайная ситуация (ЧС): </a:t>
            </a:r>
            <a:r>
              <a:rPr lang="ru-RU" sz="2400" dirty="0">
                <a:latin typeface="Times New Roman CYR"/>
                <a:ea typeface="Times New Roman"/>
              </a:rPr>
              <a:t>это обстановка на определенной территории, сложившаяся в результате </a:t>
            </a:r>
            <a:r>
              <a:rPr lang="ru-RU" sz="2400" u="sng" dirty="0">
                <a:latin typeface="Times New Roman CYR"/>
                <a:ea typeface="Times New Roman"/>
              </a:rPr>
              <a:t>аварии</a:t>
            </a:r>
            <a:r>
              <a:rPr lang="ru-RU" sz="2400" dirty="0">
                <a:latin typeface="Times New Roman CYR"/>
                <a:ea typeface="Times New Roman"/>
              </a:rPr>
              <a:t>, </a:t>
            </a:r>
            <a:r>
              <a:rPr lang="ru-RU" sz="2400" u="sng" dirty="0">
                <a:latin typeface="Times New Roman CYR"/>
                <a:ea typeface="Times New Roman"/>
              </a:rPr>
              <a:t>опасного природного явления</a:t>
            </a:r>
            <a:r>
              <a:rPr lang="ru-RU" sz="2400" dirty="0">
                <a:latin typeface="Times New Roman CYR"/>
                <a:ea typeface="Times New Roman"/>
              </a:rPr>
              <a:t>, </a:t>
            </a:r>
            <a:r>
              <a:rPr lang="ru-RU" sz="2400" u="sng" dirty="0">
                <a:latin typeface="Times New Roman CYR"/>
                <a:ea typeface="Times New Roman"/>
              </a:rPr>
              <a:t>катастрофы</a:t>
            </a:r>
            <a:r>
              <a:rPr lang="ru-RU" sz="2400" dirty="0">
                <a:latin typeface="Times New Roman CYR"/>
                <a:ea typeface="Times New Roman"/>
              </a:rPr>
              <a:t>, </a:t>
            </a:r>
            <a:r>
              <a:rPr lang="ru-RU" sz="2400" u="sng" dirty="0" smtClean="0">
                <a:latin typeface="Times New Roman CYR"/>
                <a:ea typeface="Times New Roman"/>
              </a:rPr>
              <a:t>распространения заболевания, </a:t>
            </a:r>
            <a:r>
              <a:rPr lang="ru-RU" sz="2400" u="sng" dirty="0">
                <a:latin typeface="Times New Roman CYR"/>
                <a:ea typeface="Times New Roman"/>
              </a:rPr>
              <a:t>представляющего опасность для окружающих</a:t>
            </a:r>
            <a:r>
              <a:rPr lang="ru-RU" sz="2400" dirty="0">
                <a:latin typeface="Times New Roman CYR"/>
                <a:ea typeface="Times New Roman"/>
              </a:rPr>
              <a:t>, </a:t>
            </a:r>
            <a:r>
              <a:rPr lang="ru-RU" sz="2400" u="sng" dirty="0">
                <a:latin typeface="Times New Roman CYR"/>
                <a:ea typeface="Times New Roman"/>
              </a:rPr>
              <a:t>стихийного или иного бедствия</a:t>
            </a:r>
            <a:r>
              <a:rPr lang="ru-RU" sz="2400" dirty="0">
                <a:latin typeface="Times New Roman CYR"/>
                <a:ea typeface="Times New Roman"/>
              </a:rPr>
              <a:t>, которые могут повлечь или повлекли за </a:t>
            </a:r>
            <a:r>
              <a:rPr lang="ru-RU" sz="2400" dirty="0" smtClean="0">
                <a:latin typeface="Times New Roman CYR"/>
                <a:ea typeface="Times New Roman"/>
              </a:rPr>
              <a:t>собой:</a:t>
            </a:r>
          </a:p>
          <a:p>
            <a:pPr marL="0" indent="0" algn="just">
              <a:buNone/>
            </a:pPr>
            <a:r>
              <a:rPr lang="ru-RU" sz="2400" i="1" dirty="0" smtClean="0">
                <a:latin typeface="Times New Roman CYR"/>
                <a:ea typeface="Times New Roman"/>
                <a:cs typeface="Times New Roman" panose="02020603050405020304" pitchFamily="18" charset="0"/>
              </a:rPr>
              <a:t>- 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человеческие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жертвы,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</a:t>
            </a:r>
            <a:endParaRPr lang="ru-RU" sz="2400" b="1" i="1" u="sng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ущерб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здоровью людей или окружающей среде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значительные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материальные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потери,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нарушение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условий жизнедеятельности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людей.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68-ФЗ «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защите населения и территорий от чрезвычайных ситуаций природного и техногенного характера» (с изм. 04.11.2022 г.).</a:t>
            </a:r>
          </a:p>
          <a:p>
            <a:pPr marL="0" indent="0" algn="ctr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ÐÐ°ÑÑÐ¸Ð½ÐºÐ¸ Ð¿Ð¾ Ð·Ð°Ð¿ÑÐ¾ÑÑ ÑÑ ÑÐµÑÐ½Ð¾Ð³ÐµÐ½Ð½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04857" cy="176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5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чрезвычайных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ситуаций.</a:t>
            </a:r>
            <a:endParaRPr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0825" y="620713"/>
            <a:ext cx="8448675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prstShdw prst="shdw17" dist="17961" dir="2700000">
              <a:srgbClr val="997D6F"/>
            </a:prstShdw>
          </a:effectLst>
        </p:spPr>
        <p:txBody>
          <a:bodyPr>
            <a:spAutoFit/>
          </a:bodyPr>
          <a:lstStyle>
            <a:lvl1pPr marL="174625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Чрезвычайные ситуации – классифицируются по следующим параметрам: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685042" y="1861117"/>
            <a:ext cx="4105275" cy="4333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масштабам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50825" y="1889057"/>
            <a:ext cx="3937000" cy="433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prstShdw prst="shdw17" dist="17961" dir="2700000">
              <a:srgbClr val="7F160E"/>
            </a:prstShdw>
          </a:effectLst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003425" y="1367692"/>
            <a:ext cx="479425" cy="268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solidFill>
              <a:srgbClr val="B8002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endParaRPr lang="ru-RU" altLang="ru-RU">
              <a:solidFill>
                <a:srgbClr val="212745"/>
              </a:solidFill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6588125" y="1366129"/>
            <a:ext cx="479425" cy="268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solidFill>
              <a:srgbClr val="B8002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endParaRPr lang="ru-RU" altLang="ru-RU">
              <a:solidFill>
                <a:srgbClr val="212745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661229" y="2564904"/>
            <a:ext cx="4152900" cy="2973050"/>
          </a:xfrm>
          <a:prstGeom prst="roundRect">
            <a:avLst>
              <a:gd name="adj" fmla="val 7870"/>
            </a:avLst>
          </a:prstGeom>
          <a:gradFill flip="none" rotWithShape="1">
            <a:gsLst>
              <a:gs pos="0">
                <a:srgbClr val="66CC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prstShdw prst="shdw17" dist="17961" dir="2700000">
              <a:srgbClr val="3D7A99"/>
            </a:prstShdw>
          </a:effectLst>
        </p:spPr>
        <p:txBody>
          <a:bodyPr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 Постановления </a:t>
            </a:r>
            <a:r>
              <a:rPr lang="ru-RU" altLang="ru-RU" sz="2000" b="1" dirty="0">
                <a:solidFill>
                  <a:srgbClr val="D32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21.05.2007 г. №304 «О классификации ЧС </a:t>
            </a:r>
            <a:r>
              <a:rPr lang="ru-RU" altLang="ru-RU" sz="2000" b="1" u="sng" dirty="0">
                <a:solidFill>
                  <a:srgbClr val="D32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</a:t>
            </a:r>
            <a:r>
              <a:rPr lang="ru-RU" altLang="ru-RU" sz="2000" b="1" dirty="0">
                <a:solidFill>
                  <a:srgbClr val="D32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b="1" u="sng" dirty="0">
                <a:solidFill>
                  <a:srgbClr val="D32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техногенног</a:t>
            </a:r>
            <a:r>
              <a:rPr lang="ru-RU" altLang="ru-RU" sz="2000" b="1" dirty="0">
                <a:solidFill>
                  <a:srgbClr val="D32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характера»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чрезвычайные ситуации классифицируются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по: -    охватываемой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территории, </a:t>
            </a:r>
            <a:endParaRPr lang="ru-RU" alt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 пострадавших,</a:t>
            </a:r>
          </a:p>
          <a:p>
            <a:pPr marL="342900" indent="-342900" algn="just">
              <a:buFontTx/>
              <a:buChar char="-"/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материальному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ущербу.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71829" y="2564905"/>
            <a:ext cx="3967162" cy="2973050"/>
          </a:xfrm>
          <a:prstGeom prst="roundRect">
            <a:avLst>
              <a:gd name="adj" fmla="val 8125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>
            <a:prstShdw prst="shdw17" dist="17961" dir="2700000">
              <a:srgbClr val="997D6F"/>
            </a:prstShdw>
          </a:effectLst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40000"/>
              </a:spcBef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чрезвычайные ситуации классифицируются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alt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чрезвычайной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на: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Техногенные ЧС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Природные ЧС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Биолого-социальные ЧС </a:t>
            </a:r>
          </a:p>
          <a:p>
            <a:pPr>
              <a:spcBef>
                <a:spcPct val="40000"/>
              </a:spcBef>
            </a:pPr>
            <a:endParaRPr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Классификация </a:t>
            </a:r>
            <a:r>
              <a:rPr lang="ru-RU" alt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характеру и источникам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ЧС.</a:t>
            </a:r>
            <a:r>
              <a:rPr lang="ru-RU" alt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549275"/>
            <a:ext cx="2916238" cy="1008063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prstShdw prst="shdw17" dist="17961" dir="2700000">
              <a:srgbClr val="630014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Техногенная ЧС</a:t>
            </a:r>
          </a:p>
          <a:p>
            <a:pPr algn="ctr">
              <a:lnSpc>
                <a:spcPct val="90000"/>
              </a:lnSpc>
            </a:pPr>
            <a:r>
              <a:rPr lang="ru-RU" altLang="ru-RU" sz="1600" b="1" dirty="0">
                <a:solidFill>
                  <a:srgbClr val="FEEB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</a:t>
            </a:r>
            <a:r>
              <a:rPr lang="ru-RU" altLang="ru-RU" sz="1600" b="1" dirty="0" smtClean="0">
                <a:solidFill>
                  <a:srgbClr val="FEEB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22.0.05-2020</a:t>
            </a:r>
            <a:r>
              <a:rPr lang="ru-RU" altLang="ru-RU" sz="1600" dirty="0" smtClean="0">
                <a:solidFill>
                  <a:srgbClr val="FEEB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FEEB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Техногенные ЧС. Термины и определения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87675" y="549275"/>
            <a:ext cx="2952750" cy="969963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prstShdw prst="shdw17" dist="17961" dir="2700000">
              <a:srgbClr val="3D7A99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ЧС</a:t>
            </a:r>
          </a:p>
          <a:p>
            <a:pPr algn="ctr"/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22.0.03-2020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ЧС Термины и определения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10275" y="549275"/>
            <a:ext cx="3133725" cy="101282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Биолого-социальная ЧС</a:t>
            </a:r>
          </a:p>
          <a:p>
            <a:pPr algn="ctr">
              <a:lnSpc>
                <a:spcPct val="90000"/>
              </a:lnSpc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22.0.04-2020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Биолого-социальные ЧС Термины и определения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0" y="1519238"/>
            <a:ext cx="2916238" cy="3238500"/>
          </a:xfrm>
          <a:prstGeom prst="rect">
            <a:avLst/>
          </a:prstGeom>
          <a:solidFill>
            <a:srgbClr val="FFD5B9"/>
          </a:solidFill>
          <a:ln>
            <a:noFill/>
          </a:ln>
          <a:effectLst>
            <a:prstShdw prst="shdw17" dist="17961" dir="2700000">
              <a:srgbClr val="99806F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60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Состояние, при котором в результате возникновения источника техногенной чрезвычайной ситуации на объекте, определенной территории или акватории нарушаются нормальные условия жизни и деятельности людей, возникает угроза их жизни и здоровью, наносится ущерб имуществу населения, народному хозяйству и окружающей природной среде.</a:t>
            </a: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2987675" y="1519238"/>
            <a:ext cx="2952750" cy="324326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160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Обстановка на определенной территории или акватории, сложившаяся в результате возникновения источника природной чрезвычайной ситуации, который  может повлечь или повлек за собой человеческие жертвы, ущерб здоровью и (или) окружающей природной среде, значительные материальные потери и нарушение условий жизнедеятельности людей 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6011863" y="1543494"/>
            <a:ext cx="3132137" cy="324396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60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Состояние, при котором в результате возникновения источника </a:t>
            </a:r>
            <a:r>
              <a:rPr lang="ru-RU" altLang="ru-RU" sz="1600" dirty="0" err="1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биолого</a:t>
            </a:r>
            <a:r>
              <a:rPr lang="ru-RU" altLang="ru-RU" sz="160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социальной ЧС на определенной территории нарушаются нормальные условия жизни и деятельности людей, существования сельскохозяйственных животных и произрастания растений, возникает угроза жизни и здоровью людей, широкого распространения инфекционных болезней, потерь сельскохозяйственных животных и растений </a:t>
            </a:r>
            <a:endParaRPr lang="ru-RU" altLang="ru-RU" sz="1600" dirty="0" smtClean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altLang="ru-RU" sz="1600" dirty="0" smtClean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altLang="ru-RU" sz="160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0" y="4724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ЧС.</a:t>
            </a:r>
            <a:endParaRPr lang="ru-RU" altLang="ru-RU" sz="2000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084762"/>
            <a:ext cx="2843213" cy="1773237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prstShdw prst="shdw17" dist="17961" dir="2700000">
              <a:srgbClr val="630014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8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Опасное техногенное </a:t>
            </a:r>
            <a:r>
              <a:rPr lang="ru-RU" altLang="ru-RU" sz="18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происшествие: аварии на промышленных объектах или на транспорте, пожары, взрывы …</a:t>
            </a:r>
            <a:endParaRPr lang="ru-RU" altLang="ru-RU" sz="1800" b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916238" y="5091113"/>
            <a:ext cx="3024187" cy="1766885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prstShdw prst="shdw17" dist="17961" dir="2700000">
              <a:srgbClr val="3D7A99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Опасное природное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или процесс, в результате которого, на определенной территории или акватории произошла или может произойти ЧС. </a:t>
            </a:r>
            <a:endParaRPr lang="ru-RU" alt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011863" y="5089525"/>
            <a:ext cx="3132137" cy="164352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опасная или широко распространенная</a:t>
            </a:r>
          </a:p>
          <a:p>
            <a:pPr algn="just">
              <a:lnSpc>
                <a:spcPct val="90000"/>
              </a:lnSpc>
            </a:pP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инфекционная болезнь людей, сельскохозяйственных животных </a:t>
            </a: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растений</a:t>
            </a: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результате которой на определенной территории </a:t>
            </a: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произошла или </a:t>
            </a: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возникнуть биолого-социальная </a:t>
            </a: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ЧС.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ЧС природного и техногенного характера </a:t>
            </a:r>
            <a:r>
              <a:rPr lang="ru-RU" alt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масштабам,  потерям и размеру </a:t>
            </a:r>
            <a:r>
              <a:rPr lang="ru-RU" altLang="ru-RU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Пост. Прав.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от 21.05.2007 №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304).</a:t>
            </a:r>
            <a:endParaRPr lang="ru-RU" alt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1746"/>
              </p:ext>
            </p:extLst>
          </p:nvPr>
        </p:nvGraphicFramePr>
        <p:xfrm>
          <a:off x="177800" y="707886"/>
          <a:ext cx="8788400" cy="5791582"/>
        </p:xfrm>
        <a:graphic>
          <a:graphicData uri="http://schemas.openxmlformats.org/drawingml/2006/table">
            <a:tbl>
              <a:tblPr/>
              <a:tblGrid>
                <a:gridCol w="219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99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Чрезвычайная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33CCCC">
                            <a:alpha val="98000"/>
                          </a:srgb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ЧС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(территория,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которой сложилась ЧС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нарушены условия жизнедеятельности людей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33CCCC">
                            <a:alpha val="98000"/>
                          </a:srgb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этом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33CCCC">
                            <a:alpha val="98000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пострадавших людей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(погибших или получивших ущерб здоровья)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33CCCC">
                            <a:alpha val="98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материального ущерба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(размер ущерба окружающей природной среде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материальных потерь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33CCCC">
                            <a:alpha val="98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Локального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99">
                            <a:alpha val="98000"/>
                          </a:srgbClr>
                        </a:gs>
                        <a:gs pos="50000">
                          <a:srgbClr val="FFFFD9"/>
                        </a:gs>
                        <a:gs pos="100000">
                          <a:srgbClr val="FFCC99">
                            <a:alpha val="98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выходит за пределы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99">
                            <a:alpha val="98000"/>
                          </a:srgbClr>
                        </a:gs>
                        <a:gs pos="50000">
                          <a:srgbClr val="FFFFD9"/>
                        </a:gs>
                        <a:gs pos="100000">
                          <a:srgbClr val="FFCC99">
                            <a:alpha val="98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99">
                            <a:alpha val="98000"/>
                          </a:srgbClr>
                        </a:gs>
                        <a:gs pos="50000">
                          <a:srgbClr val="FFFFD9"/>
                        </a:gs>
                        <a:gs pos="100000">
                          <a:srgbClr val="FFCC99">
                            <a:alpha val="98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99">
                            <a:alpha val="98000"/>
                          </a:srgbClr>
                        </a:gs>
                        <a:gs pos="50000">
                          <a:srgbClr val="FFFFD9"/>
                        </a:gs>
                        <a:gs pos="100000">
                          <a:srgbClr val="FFCC99">
                            <a:alpha val="98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CB0C0"/>
                        </a:gs>
                        <a:gs pos="50000">
                          <a:srgbClr val="FFFFD9"/>
                        </a:gs>
                        <a:gs pos="100000">
                          <a:srgbClr val="9CB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выходит за пределы одного муниципального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CB0C0"/>
                        </a:gs>
                        <a:gs pos="50000">
                          <a:srgbClr val="FFFFD9"/>
                        </a:gs>
                        <a:gs pos="100000">
                          <a:srgbClr val="9CB0C0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CB0C0"/>
                        </a:gs>
                        <a:gs pos="50000">
                          <a:srgbClr val="FFFFD9"/>
                        </a:gs>
                        <a:gs pos="100000">
                          <a:srgbClr val="9CB0C0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CB0C0"/>
                        </a:gs>
                        <a:gs pos="50000">
                          <a:srgbClr val="FFFFD9"/>
                        </a:gs>
                        <a:gs pos="100000">
                          <a:srgbClr val="9CB0C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Межмуниципального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CB0C0"/>
                        </a:gs>
                        <a:gs pos="50000">
                          <a:srgbClr val="FFFFD9"/>
                        </a:gs>
                        <a:gs pos="100000">
                          <a:srgbClr val="9CB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Затрагивает территорию 2-х и более  муниципальных  районов, муниципальных округов,  расположенных на территории одного субъекта  РФ,  или внутригородских территорий города федерального значения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CB0C0"/>
                        </a:gs>
                        <a:gs pos="50000">
                          <a:srgbClr val="FFFFD9"/>
                        </a:gs>
                        <a:gs pos="100000">
                          <a:srgbClr val="9CB0C0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Регионального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A0C2"/>
                        </a:gs>
                        <a:gs pos="50000">
                          <a:srgbClr val="FFFFD9"/>
                        </a:gs>
                        <a:gs pos="100000">
                          <a:srgbClr val="E0A0C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выходит за пределы одного субъекта 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A0C2"/>
                        </a:gs>
                        <a:gs pos="50000">
                          <a:srgbClr val="FFFFD9"/>
                        </a:gs>
                        <a:gs pos="100000">
                          <a:srgbClr val="E0A0C2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 не более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C0D6"/>
                        </a:gs>
                        <a:gs pos="50000">
                          <a:srgbClr val="FFFFD9"/>
                        </a:gs>
                        <a:gs pos="100000">
                          <a:srgbClr val="EAC0D6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 не более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C0D6"/>
                        </a:gs>
                        <a:gs pos="50000">
                          <a:srgbClr val="FFFFD9"/>
                        </a:gs>
                        <a:gs pos="100000">
                          <a:srgbClr val="EAC0D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Межрегионального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C0D6"/>
                        </a:gs>
                        <a:gs pos="50000">
                          <a:srgbClr val="FFFFD9"/>
                        </a:gs>
                        <a:gs pos="100000">
                          <a:srgbClr val="EAC0D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Затрагивает территорию 2-х  и более субъектов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C0D6"/>
                        </a:gs>
                        <a:gs pos="50000">
                          <a:srgbClr val="FFFFD9"/>
                        </a:gs>
                        <a:gs pos="100000">
                          <a:srgbClr val="EAC0D6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7F61"/>
                        </a:gs>
                        <a:gs pos="50000">
                          <a:srgbClr val="FFFFD9"/>
                        </a:gs>
                        <a:gs pos="100000">
                          <a:srgbClr val="FF7F6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7F61"/>
                        </a:gs>
                        <a:gs pos="50000">
                          <a:srgbClr val="FFFFD9"/>
                        </a:gs>
                        <a:gs pos="100000">
                          <a:srgbClr val="FF7F6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7F61"/>
                        </a:gs>
                        <a:gs pos="50000">
                          <a:srgbClr val="FFFFD9"/>
                        </a:gs>
                        <a:gs pos="100000">
                          <a:srgbClr val="FF7F6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млрд.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7F61"/>
                        </a:gs>
                        <a:gs pos="50000">
                          <a:srgbClr val="FFFFD9"/>
                        </a:gs>
                        <a:gs pos="100000">
                          <a:srgbClr val="FF7F6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4427984" y="6525344"/>
            <a:ext cx="288032" cy="33265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Картинки по запросу техногенная ч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720"/>
            <a:ext cx="8460432" cy="329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167664"/>
            <a:ext cx="8460432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возникновения техногенной чрезвычайной ситуации выше там, где находится и осуществляет свою деятельность большее количество потенциально-опасных </a:t>
            </a:r>
            <a:r>
              <a:rPr lang="ru-RU" altLang="ru-RU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2646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отенциально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(ПОО)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объект, на котором расположены здания и сооружения повышенного уровня ответственности, либо объект, на котором возможно одновременное пребывание более пяти тысяч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(п.2.1.16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22.0.02-2016; ст.1 ФЗ-68).</a:t>
            </a:r>
          </a:p>
          <a:p>
            <a:pPr marL="0" lv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 CYR"/>
                <a:ea typeface="Times New Roman"/>
              </a:rPr>
              <a:t>К </a:t>
            </a:r>
            <a:r>
              <a:rPr lang="ru-RU" sz="2000" i="1" dirty="0">
                <a:latin typeface="Times New Roman CYR"/>
                <a:ea typeface="Times New Roman"/>
              </a:rPr>
              <a:t>зданиям и сооружениям повышенного уровня ответственности относятся здания и сооружения, отнесенные в соответствии с </a:t>
            </a:r>
            <a:r>
              <a:rPr lang="ru-RU" sz="2000" i="1" dirty="0" smtClean="0">
                <a:latin typeface="Times New Roman CYR"/>
                <a:ea typeface="Times New Roman"/>
              </a:rPr>
              <a:t>Градостроительным кодексом Российской </a:t>
            </a:r>
            <a:r>
              <a:rPr lang="ru-RU" sz="2000" i="1" dirty="0">
                <a:latin typeface="Times New Roman CYR"/>
                <a:ea typeface="Times New Roman"/>
              </a:rPr>
              <a:t>Федерации к </a:t>
            </a:r>
            <a:r>
              <a:rPr lang="ru-RU" sz="2000" i="1" u="sng" dirty="0">
                <a:latin typeface="Times New Roman CYR"/>
                <a:ea typeface="Times New Roman"/>
              </a:rPr>
              <a:t>особо опасным, технически сложным или уникальным </a:t>
            </a:r>
            <a:r>
              <a:rPr lang="ru-RU" sz="2000" i="1" u="sng" dirty="0" smtClean="0">
                <a:latin typeface="Times New Roman CYR"/>
                <a:ea typeface="Times New Roman"/>
              </a:rPr>
              <a:t>объектам </a:t>
            </a:r>
            <a:r>
              <a:rPr lang="ru-RU" sz="2000" i="1" dirty="0" smtClean="0">
                <a:latin typeface="Times New Roman CYR"/>
                <a:ea typeface="Times New Roman"/>
              </a:rPr>
              <a:t>(ст.4, п.8. Федерального закона от 30.12.2009г. № 384-ФЗ «Технический регламент о безопасности зданий и сооружений</a:t>
            </a:r>
            <a:r>
              <a:rPr lang="ru-RU" sz="2000" i="1" dirty="0">
                <a:latin typeface="Times New Roman CYR"/>
                <a:ea typeface="Times New Roman"/>
              </a:rPr>
              <a:t>»; </a:t>
            </a:r>
            <a:r>
              <a:rPr lang="ru-RU" sz="2000" i="1" dirty="0" smtClean="0">
                <a:latin typeface="Times New Roman CYR"/>
                <a:ea typeface="Times New Roman"/>
              </a:rPr>
              <a:t>Пост. Прав-</a:t>
            </a:r>
            <a:r>
              <a:rPr lang="ru-RU" sz="2000" i="1" dirty="0" err="1" smtClean="0">
                <a:latin typeface="Times New Roman CYR"/>
                <a:ea typeface="Times New Roman"/>
              </a:rPr>
              <a:t>ва</a:t>
            </a:r>
            <a:r>
              <a:rPr lang="ru-RU" sz="2000" i="1" dirty="0" smtClean="0">
                <a:latin typeface="Times New Roman CYR"/>
                <a:ea typeface="Times New Roman"/>
              </a:rPr>
              <a:t> </a:t>
            </a:r>
            <a:r>
              <a:rPr lang="ru-RU" sz="2000" i="1" dirty="0">
                <a:latin typeface="Times New Roman CYR"/>
                <a:ea typeface="Times New Roman"/>
              </a:rPr>
              <a:t>РФ от 14.08.2020 г. N 1226 </a:t>
            </a:r>
            <a:r>
              <a:rPr lang="ru-RU" sz="2000" i="1" dirty="0" smtClean="0">
                <a:latin typeface="Times New Roman CYR"/>
                <a:ea typeface="Times New Roman"/>
              </a:rPr>
              <a:t>«Правила </a:t>
            </a:r>
            <a:r>
              <a:rPr lang="ru-RU" sz="2000" i="1" dirty="0">
                <a:latin typeface="Times New Roman CYR"/>
                <a:ea typeface="Times New Roman"/>
              </a:rPr>
              <a:t>разработки критериев </a:t>
            </a:r>
            <a:r>
              <a:rPr lang="ru-RU" sz="2000" i="1" dirty="0" smtClean="0">
                <a:latin typeface="Times New Roman CYR"/>
                <a:ea typeface="Times New Roman"/>
              </a:rPr>
              <a:t>отнесения …»).</a:t>
            </a:r>
            <a:endParaRPr lang="ru-RU" sz="2000" i="1" dirty="0">
              <a:latin typeface="Times New Roman CYR"/>
              <a:ea typeface="Times New Roman"/>
            </a:endParaRPr>
          </a:p>
          <a:p>
            <a:pPr marL="0" lvl="0" indent="0" algn="just">
              <a:buNone/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r>
              <a:rPr lang="ru-RU" sz="20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Объекты, на которых возможно одновременное пребывание более 5 тыс.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на основании их </a:t>
            </a:r>
            <a:r>
              <a:rPr lang="ru-RU" sz="20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7" cy="62478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ст.10 ФЗ-68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полномочия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в области защиты населения и территорий от чрезвычайных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ситуаций.  Одно из них: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порядок разработки критериев отнесения объектов всех форм собственности к критически важным объектам и потенциально опасным объектам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формирования и утверждения перечня критически важных объектов и перечня потенциально опасных объектов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разработки и формы паспорта безопасности критически важных объектов и потенциально опасных объектов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порядок разработки обязательных для выполнения требований к критически важным объектам и потенциально опасным объектам в области защиты населения и территорий от чрезвычайных ситуаций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4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5482"/>
            <a:ext cx="8640960" cy="61863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14.08.2020 г. N 1226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разработки критериев отнесения объектов всех форм собственности к потенциально опасным объектам»,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установлен порядок разработки критериев отнесения объектов к потенциально опасным, а также даны определения: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опасности потенциально опасных объектов":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опасные объекты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категории опасности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(особо высокий уровень опасности) - объекты, аварии на которых могут стать источником возникновения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чрезвычайной ситуации федерального характера;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опасные объекты 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категории опасности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(чрезвычайно высокий уровень опасности) - объекты, аварии на которых могут стать источником возникновения 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чрезвычайной ситуации межрегионального характера;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опасные объекты </a:t>
            </a:r>
            <a:r>
              <a:rPr lang="ru-RU" sz="1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категории опасности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(высокий уровень опасности) - объекты, аварии на которых могут стать источником возникновения </a:t>
            </a:r>
            <a:r>
              <a:rPr lang="ru-RU" sz="1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чрезвычайной ситуации регионального характера;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опасные объекты </a:t>
            </a:r>
            <a:r>
              <a:rPr lang="ru-RU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категории опасности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(повышенный уровень опасности) - объекты, аварии на которых могут стать источником возникновения </a:t>
            </a:r>
            <a:r>
              <a:rPr lang="ru-RU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чрезвычайной ситуации межмуниципального характера;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опасные объекты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категории опасности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(средний уровень опасности) - объекты, аварии на которых могут стать источником возникновения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чрезвычайной ситуации муниципального характера;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опасные объекты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категории опасности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(низкий уровень опасности) - объекты, аварии на которых могут стать источником возникновения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чрезвычайной ситуации не выше локального характера;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55976" y="6381328"/>
            <a:ext cx="216024" cy="4766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6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16632"/>
            <a:ext cx="8229600" cy="65527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Принятие в установленном порядке нормативных правовых актов об утверждении критериев осуществляется: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власти (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власти,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выполняющие исполнительные функции государственного управления в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РФ)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корпорацией по атомной энергии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корпорацией по космической деятельности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Роскосмос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just">
              <a:buNone/>
            </a:pP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объектов, указанных в 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 1 статьи 48.1. Градостроительного 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Российской 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Федерации….;</a:t>
            </a:r>
            <a:endParaRPr lang="ru-RU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Министерством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и жилищно-коммунального хозяйства Российской Федерации - 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объектов, указанных в части 2 статьи 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48.1. 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Градостроительного кодекса Российской Федерации,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объектов, на которых возможно одновременное пребывание более 5 тыс. человек.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принимаются по согласованию с </a:t>
            </a:r>
            <a:r>
              <a:rPr lang="ru-RU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России.</a:t>
            </a:r>
            <a:endParaRPr lang="ru-RU" sz="1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Критерии должны состоять из конкретных (количественных и качественных) показателей и соответствующих им значений.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основании значений конкретных показателей объекты, подлежащие отнесению к потенциально опасным объектам, включаются в одну из категорий опасности потенциально опасных объектов.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716016" y="5966188"/>
            <a:ext cx="180020" cy="908720"/>
          </a:xfrm>
          <a:prstGeom prst="down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886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0332"/>
            <a:ext cx="9115153" cy="68018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 от 29 декабря 2004 г. N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190-ФЗ.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48.1.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опасные, технически сложные и уникальные объекты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особо опасным и технически сложным объектам относятся:</a:t>
            </a:r>
          </a:p>
          <a:p>
            <a:pPr marL="342900" indent="-342900" algn="just">
              <a:buAutoNum type="arabicParenR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атомной энергии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РФ об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использовании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атомной энергии, за исключением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объектов……. 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гидротехнические сооружения первого и второго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(установлено 4 класса опасности ГТС)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устанавливаемые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безопасности гидротехнических сооружений;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связи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являющиеся особо опасными, технически сложными в соответствии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 законодательством РФ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связи;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электропередачи и иные объекты электросетевого хозяйства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330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киловольт и более;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космической инфраструктуры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инфраструктуры воздушного транспорта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являющиеся особо опасными,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технически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сложными объектами в соответствии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воздушным законодательством РФ;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капитального строительства инфраструктуры железнодорожного транспорта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общего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пользования, являющиеся особо опасными, технически сложными объектами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соответствии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РФ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железнодорожном транспорте;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внеуличного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портовые гидротехнические сооружения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относящиеся к объектам инфраструктуры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морского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порта,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…… 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электростанции мощностью 150 мегаватт и выше;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10.2)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подвесные канатные дороги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27984" y="6381328"/>
            <a:ext cx="129592" cy="4766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Хлызов П. С\Хлызов_ТитульныйЛис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448"/>
            <a:ext cx="9049018" cy="64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20873" cy="67562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*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*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опасные производственные объекты, подлежащие регистрации в государственном реестре в соответствии с законодательством РФ о промышленной безопасности ОПО: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 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II классов опасности, на которых получаются, используются, перерабатываются, образуются, хранятся, транспортируются, уничтожаются опасные вещества;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получаются, транспортируются, используются расплавы черных и цветных металлов, сплавы на основе этих расплавов с применением оборудования, рассчитанного на максимальное количество расплава 500 килограммов и более;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ведутся горные работы (за исключением добычи общераспространенных полезных ископаемых и разработки россыпных месторождений полезных ископаемых, осуществляемых открытым способом без применения взрывных работ), работы по обогащению полезных ископаемых.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уникальным объектам относятся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капитального строительства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указанных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1 настоящей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проектной документации которых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хотя бы одна из следующих характеристик: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высота более чем 100 метров, для ветроэнергетических установок - более чем 250 метров;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пролеты более чем 100 метров;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наличие консоли более чем 20 метров;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заглубление подземной части (полностью или частично) ниже планировочной отметки земли более чем на 15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568952" cy="62765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FF0000"/>
                </a:solidFill>
              </a:rPr>
              <a:t>*</a:t>
            </a:r>
            <a:r>
              <a:rPr lang="ru-RU" sz="2000" b="1" dirty="0">
                <a:solidFill>
                  <a:srgbClr val="FF0000"/>
                </a:solidFill>
              </a:rPr>
              <a:t> *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Опасными производственными объектами в соответствии с настоящим Федеральным законом являются предприятия или их цехи, участки, площадки, а также иные производственные объекты, указанные в </a:t>
            </a:r>
            <a:r>
              <a:rPr lang="ru-RU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приложении 1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настоящему Федеральному закону.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ст.2, № 116-ФЗ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charset="0"/>
              <a:buChar char="•"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 CYR"/>
                <a:ea typeface="Times New Roman"/>
                <a:cs typeface="Times New Roman"/>
              </a:rPr>
              <a:t> </a:t>
            </a:r>
            <a:r>
              <a:rPr lang="ru-RU" sz="2000" dirty="0" smtClean="0">
                <a:latin typeface="Times New Roman CYR"/>
                <a:ea typeface="Times New Roman"/>
                <a:cs typeface="Times New Roman"/>
              </a:rPr>
              <a:t> </a:t>
            </a:r>
            <a:r>
              <a:rPr lang="ru-RU" sz="1600" i="1" dirty="0">
                <a:solidFill>
                  <a:srgbClr val="26282F"/>
                </a:solidFill>
                <a:latin typeface="Times New Roman CYR"/>
                <a:ea typeface="Times New Roman"/>
                <a:cs typeface="Times New Roman"/>
              </a:rPr>
              <a:t>Приложение 2,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116-ФЗ</a:t>
            </a:r>
            <a:endParaRPr lang="ru-RU" sz="1600" dirty="0" smtClean="0">
              <a:latin typeface="Times New Roman CYR"/>
              <a:ea typeface="Times New Roman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26282F"/>
                </a:solidFill>
                <a:latin typeface="Times New Roman CYR"/>
                <a:ea typeface="Times New Roman"/>
                <a:cs typeface="Times New Roman"/>
              </a:rPr>
              <a:t>            Классификация </a:t>
            </a:r>
            <a:r>
              <a:rPr lang="ru-RU" b="1" dirty="0">
                <a:solidFill>
                  <a:srgbClr val="26282F"/>
                </a:solidFill>
                <a:latin typeface="Times New Roman CYR"/>
                <a:ea typeface="Times New Roman"/>
                <a:cs typeface="Times New Roman"/>
              </a:rPr>
              <a:t>опасных производственных </a:t>
            </a:r>
            <a:r>
              <a:rPr lang="ru-RU" b="1" dirty="0" smtClean="0">
                <a:solidFill>
                  <a:srgbClr val="26282F"/>
                </a:solidFill>
                <a:latin typeface="Times New Roman CYR"/>
                <a:ea typeface="Times New Roman"/>
                <a:cs typeface="Times New Roman"/>
              </a:rPr>
              <a:t>объектов.</a:t>
            </a:r>
          </a:p>
          <a:p>
            <a:pPr algn="just">
              <a:lnSpc>
                <a:spcPct val="115000"/>
              </a:lnSpc>
              <a:spcBef>
                <a:spcPts val="540"/>
              </a:spcBef>
              <a:spcAft>
                <a:spcPts val="540"/>
              </a:spcAft>
            </a:pPr>
            <a:r>
              <a:rPr lang="ru-RU" dirty="0">
                <a:solidFill>
                  <a:srgbClr val="26282F"/>
                </a:solidFill>
                <a:latin typeface="Times New Roman CYR"/>
                <a:ea typeface="Calibri"/>
                <a:cs typeface="Times New Roman"/>
              </a:rPr>
              <a:t>2. Для объектов по </a:t>
            </a:r>
            <a:r>
              <a:rPr lang="ru-RU" u="sng" dirty="0">
                <a:solidFill>
                  <a:srgbClr val="26282F"/>
                </a:solidFill>
                <a:latin typeface="Times New Roman CYR"/>
                <a:ea typeface="Calibri"/>
                <a:cs typeface="Times New Roman"/>
              </a:rPr>
              <a:t>хранению химического оружия, объектов по уничтожению химического оружия и опасных производственных объектов спецхимии </a:t>
            </a:r>
            <a:r>
              <a:rPr lang="ru-RU" dirty="0">
                <a:solidFill>
                  <a:srgbClr val="26282F"/>
                </a:solidFill>
                <a:latin typeface="Times New Roman CYR"/>
                <a:ea typeface="Calibri"/>
                <a:cs typeface="Times New Roman"/>
              </a:rPr>
              <a:t>устанавливается I класс </a:t>
            </a:r>
            <a:r>
              <a:rPr lang="ru-RU" dirty="0" smtClean="0">
                <a:solidFill>
                  <a:srgbClr val="26282F"/>
                </a:solidFill>
                <a:latin typeface="Times New Roman CYR"/>
                <a:ea typeface="Calibri"/>
                <a:cs typeface="Times New Roman"/>
              </a:rPr>
              <a:t>опасности.</a:t>
            </a:r>
          </a:p>
          <a:p>
            <a:pPr algn="just">
              <a:lnSpc>
                <a:spcPct val="115000"/>
              </a:lnSpc>
              <a:spcBef>
                <a:spcPts val="540"/>
              </a:spcBef>
              <a:spcAft>
                <a:spcPts val="540"/>
              </a:spcAft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опасных производственных объектов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бурения и добычи нефти, газа и газового конденсата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следующие классы опасности:</a:t>
            </a:r>
          </a:p>
          <a:p>
            <a:pPr lvl="0"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II класс опасности - для опасных производственных объектов,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в части выбросов продукции с содержанием сернистого водорода свыше 6 процентов объема такой продукции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III класс опасности - для опасных производственных объектов,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в части выбросов продукции с содержанием сернистого водорода от 1 процента до 6 процентов объема такой продукции;</a:t>
            </a:r>
          </a:p>
          <a:p>
            <a:pPr lvl="0"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IV класс опасности - для опасных производственных объектов, не указанных в подпунктах 1 и 2 настоящего пункта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9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04867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25.06.2021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1013 "О федеральном государственном надзоре в области защиты населения и территорий от чрезвычайных ситуаций"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государственном надзоре в области защиты населения и территорий от чрезвычайных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ситуаций».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федерального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надзора является соблюдение организациями и гражданами, эксплуатирующими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опасные объекты и (или) критически важные объекты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 обязательных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в области защиты населения и территорий от чрезвычайных ситуаций, установленных Федеральным законом "О защите населения и территорий от чрезвычайных ситуаций природного и техногенного характера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уполномоченным на осуществление федерального государственного надзора,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Министерство Российской Федерации по делам гражданской обороны, чрезвычайным ситуациям и ликвидации последствий стихийных бедствий, включая его территориальные органы - органы, специально уполномоченные решать задачи гражданской обороны и задачи по предупреждению и ликвидации чрезвычайных ситуаций, по субъектам Российской Федерации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087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14.07.2022 N 1265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Правил разработки и формы паспорта безопасности потенциально опасного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объекта».</a:t>
            </a:r>
          </a:p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Постановлением, физические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(индивидуальные предприниматели) и юридические лица независимо от их организационно-правовой формы, осуществляющие деятельность на территории Российской Федерации, эксплуатирующие потенциально опасные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2023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организуют разработку и утверждение паспортов безопасности в соответствии с настоящими Правилами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(см.: -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Пост. Прав-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от 14.07.2022 N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1265;</a:t>
            </a:r>
          </a:p>
          <a:p>
            <a:pPr marL="0" indent="0" algn="ctr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22.2.06-2016 "Безопасность в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риска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 при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паспорта безопасности критически важного объекта и потенциально опасного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объекта».</a:t>
            </a:r>
            <a:endParaRPr lang="ru-RU" sz="18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СПРАВКА:</a:t>
            </a:r>
          </a:p>
          <a:p>
            <a:pPr marL="0" lvl="0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объект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объект, нарушение или прекращение функционирования которого приведет к потере управления экономикой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административно-территориальной единицы субъекта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необратимому негативному изменению (разрушению) либо существенному снижению безопасности жизнедеятельности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(п.2.1.15 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22.0.02-2016; ст.1 ФЗ-68).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данным из Сборника Информационно-аналитических материалов о деятельности территориальных органов МЧС России в Приволжском федеральном округе в 1 полугодии 2023 года, </a:t>
            </a:r>
            <a:r>
              <a:rPr lang="ru-RU" sz="2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Пермского края располагается: 126  ПОО ; 54 КВО.</a:t>
            </a:r>
            <a:endParaRPr lang="ru-RU" sz="2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68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7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Критерии </a:t>
            </a:r>
            <a:r>
              <a:rPr lang="ru-RU" altLang="ru-RU" sz="27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чрезвычайной </a:t>
            </a:r>
            <a:r>
              <a:rPr lang="ru-RU" altLang="ru-RU" sz="27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ситуации.</a:t>
            </a:r>
            <a:r>
              <a:rPr lang="ru-RU" altLang="ru-RU" sz="27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7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lnSpcReduction="1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объективного принятия решения о возникновении чрезвычайной ситуации установлены критерии </a:t>
            </a: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ЧС. </a:t>
            </a:r>
            <a:endParaRPr lang="ru-RU" altLang="ru-RU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15875" algn="just" eaLnBrk="0" fontAlgn="base" hangingPunct="0">
              <a:spcAft>
                <a:spcPct val="0"/>
              </a:spcAft>
              <a:buNone/>
            </a:pPr>
            <a:r>
              <a:rPr lang="ru-RU" altLang="ru-RU" sz="2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Приказ </a:t>
            </a:r>
            <a:r>
              <a:rPr lang="ru-RU" alt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от </a:t>
            </a:r>
            <a:r>
              <a:rPr lang="ru-RU" altLang="ru-RU" sz="2600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июля 2021г.  </a:t>
            </a:r>
            <a:r>
              <a:rPr lang="ru-RU" altLang="ru-RU" sz="2600" kern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429</a:t>
            </a:r>
            <a:r>
              <a:rPr lang="ru-RU" altLang="ru-RU" sz="2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критериев информации о чрезвычайных ситуациях природного и техногенного характера».</a:t>
            </a:r>
          </a:p>
          <a:p>
            <a:pPr marL="0" lvl="0" indent="15875" algn="just" eaLnBrk="0" fontAlgn="base" hangingPunct="0">
              <a:spcAft>
                <a:spcPct val="0"/>
              </a:spcAft>
              <a:buNone/>
            </a:pP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Приказе перечислены </a:t>
            </a:r>
            <a:r>
              <a:rPr lang="ru-RU" altLang="ru-RU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r>
              <a:rPr lang="ru-RU" altLang="ru-RU" sz="2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ЧС</a:t>
            </a:r>
            <a:r>
              <a:rPr lang="ru-RU" altLang="ru-RU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содержится информация о </a:t>
            </a:r>
            <a:r>
              <a:rPr lang="ru-RU" altLang="ru-RU" sz="2600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критериях</a:t>
            </a: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которым событие может  быть квалифицировано как чрезвычайная ситуация природного или </a:t>
            </a:r>
            <a:r>
              <a:rPr lang="ru-RU" altLang="ru-RU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техногенного </a:t>
            </a: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характера.</a:t>
            </a:r>
            <a:endParaRPr lang="ru-RU" altLang="ru-RU" sz="2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15875" algn="just" eaLnBrk="0" fontAlgn="base" hangingPunct="0">
              <a:spcAft>
                <a:spcPct val="0"/>
              </a:spcAft>
              <a:buNone/>
            </a:pPr>
            <a:r>
              <a:rPr lang="ru-RU" altLang="ru-RU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0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A50021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400" b="1" dirty="0" smtClean="0">
                <a:solidFill>
                  <a:srgbClr val="A50021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Техногенные ЧС. </a:t>
            </a:r>
            <a:br>
              <a:rPr lang="ru-RU" sz="27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Источники возникновения. </a:t>
            </a:r>
            <a:br>
              <a:rPr lang="ru-RU" sz="27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22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МЧС №429)</a:t>
            </a:r>
            <a:r>
              <a:rPr lang="ru-RU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18457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аварии.</a:t>
            </a: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Взрывы (в том числе с последующим горением) и (или) разрушения (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обрушения) в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зданиях и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сооружениях.</a:t>
            </a: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Аварии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системах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жизнеобеспечения.</a:t>
            </a: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Аварии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выбросом, сбросом опасных химических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 </a:t>
            </a: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Аварии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разливом (выбросом)нефти,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нефтепродуктов.</a:t>
            </a: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Радиационная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аварии с выбросом, сбросом, проливом, </a:t>
            </a:r>
            <a:r>
              <a:rPr lang="ru-RU" alt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просыпом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ядерных материалов, радиоактивных веществ и радиоактивных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отходов.</a:t>
            </a: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Аварии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выбросом (проливом, </a:t>
            </a:r>
            <a:r>
              <a:rPr lang="ru-RU" alt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просыпом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патогенных для человека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микроорганизмов.</a:t>
            </a: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Гидродинамические аварии.</a:t>
            </a: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ЧС</a:t>
            </a: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возникновения.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МЧС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429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40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геофизические явления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извержения вулканов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землетрясения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геологические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оползни, обвалы, сели, карст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метеорологические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опасные гидрометеорологические 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явления.</a:t>
            </a: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гидрологические явления.</a:t>
            </a: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явления в лесах (пожары, очаги вредителей леса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Гелиогеофизические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опасность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Отнесение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к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 с биологической опасностью, осуществляется на основании предложений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Россельхознадзора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территориальных органов и органов государственного ветеринарного надзора и контроля субъектов Российской Федерации в пределах компетенции.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 CYR"/>
                <a:ea typeface="Times New Roman"/>
              </a:rPr>
              <a:t> </a:t>
            </a:r>
            <a:r>
              <a:rPr lang="ru-RU" sz="1800" dirty="0" smtClean="0">
                <a:latin typeface="Times New Roman CYR"/>
                <a:ea typeface="Times New Roman"/>
              </a:rPr>
              <a:t>     </a:t>
            </a:r>
            <a:r>
              <a:rPr lang="ru-RU" sz="2400" i="1" dirty="0" smtClean="0">
                <a:latin typeface="Times New Roman CYR"/>
                <a:ea typeface="Times New Roman"/>
              </a:rPr>
              <a:t>Примечание.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 CYR"/>
                <a:ea typeface="Times New Roman"/>
              </a:rPr>
              <a:t>	Отнесение </a:t>
            </a:r>
            <a:r>
              <a:rPr lang="ru-RU" sz="1800" dirty="0">
                <a:latin typeface="Times New Roman CYR"/>
                <a:ea typeface="Times New Roman"/>
              </a:rPr>
              <a:t>события к </a:t>
            </a:r>
            <a:r>
              <a:rPr lang="ru-RU" sz="1800" dirty="0" smtClean="0">
                <a:latin typeface="Times New Roman CYR"/>
                <a:ea typeface="Times New Roman"/>
              </a:rPr>
              <a:t>ЧС, </a:t>
            </a:r>
            <a:r>
              <a:rPr lang="ru-RU" sz="1800" dirty="0">
                <a:latin typeface="Times New Roman CYR"/>
                <a:ea typeface="Times New Roman"/>
              </a:rPr>
              <a:t>связанной с биологической опасностью, осуществляется на основании предложений Федеральной службы по надзору в сфере защиты прав потребителей и благополучия человека (</a:t>
            </a:r>
            <a:r>
              <a:rPr lang="ru-RU" sz="1800" b="1" dirty="0" err="1">
                <a:latin typeface="Times New Roman CYR"/>
                <a:ea typeface="Times New Roman"/>
              </a:rPr>
              <a:t>Роспотребнадзор</a:t>
            </a:r>
            <a:r>
              <a:rPr lang="ru-RU" sz="1800" dirty="0">
                <a:latin typeface="Times New Roman CYR"/>
                <a:ea typeface="Times New Roman"/>
              </a:rPr>
              <a:t>), Федеральной службы по ветеринарному и фитосанитарному надзору (</a:t>
            </a:r>
            <a:r>
              <a:rPr lang="ru-RU" sz="1800" b="1" dirty="0" err="1">
                <a:latin typeface="Times New Roman CYR"/>
                <a:ea typeface="Times New Roman"/>
              </a:rPr>
              <a:t>Россельхознадзо</a:t>
            </a:r>
            <a:r>
              <a:rPr lang="ru-RU" sz="1800" dirty="0" err="1">
                <a:latin typeface="Times New Roman CYR"/>
                <a:ea typeface="Times New Roman"/>
              </a:rPr>
              <a:t>р</a:t>
            </a:r>
            <a:r>
              <a:rPr lang="ru-RU" sz="1800" dirty="0">
                <a:latin typeface="Times New Roman CYR"/>
                <a:ea typeface="Times New Roman"/>
              </a:rPr>
              <a:t>), их территориальных органов и </a:t>
            </a:r>
            <a:r>
              <a:rPr lang="ru-RU" sz="1800" b="1" dirty="0">
                <a:latin typeface="Times New Roman CYR"/>
                <a:ea typeface="Times New Roman"/>
              </a:rPr>
              <a:t>органов государственного ветеринарного надзора и контроля </a:t>
            </a:r>
            <a:r>
              <a:rPr lang="ru-RU" sz="1800" dirty="0">
                <a:latin typeface="Times New Roman CYR"/>
                <a:ea typeface="Times New Roman"/>
              </a:rPr>
              <a:t>субъектов Российской Федерации в пределах компетенции</a:t>
            </a:r>
            <a:r>
              <a:rPr lang="ru-RU" sz="1800" dirty="0" smtClean="0">
                <a:latin typeface="Times New Roman CYR"/>
                <a:ea typeface="Times New Roman"/>
              </a:rPr>
              <a:t>.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 CYR"/>
                <a:ea typeface="Times New Roman"/>
              </a:rPr>
              <a:t>(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 </a:t>
            </a:r>
            <a:r>
              <a:rPr lang="ru-RU" sz="18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Правительства </a:t>
            </a:r>
            <a:r>
              <a:rPr lang="ru-RU" sz="1800" i="1" dirty="0">
                <a:latin typeface="Times New Roman CYR"/>
                <a:ea typeface="Times New Roman"/>
              </a:rPr>
              <a:t>Российской Федерации от 21.05.2007 г. N 304 "О классификации чрезвычайных ситуаций природного и техногенного характера</a:t>
            </a:r>
            <a:r>
              <a:rPr lang="ru-RU" sz="1800" i="1" dirty="0" smtClean="0">
                <a:latin typeface="Times New Roman CYR"/>
                <a:ea typeface="Times New Roman"/>
              </a:rPr>
              <a:t>»).</a:t>
            </a:r>
          </a:p>
          <a:p>
            <a:pPr marL="0" indent="0" algn="just">
              <a:buNone/>
            </a:pPr>
            <a:r>
              <a:rPr lang="ru-RU" sz="1800" i="1" dirty="0">
                <a:latin typeface="Times New Roman CYR"/>
                <a:ea typeface="Times New Roman"/>
              </a:rPr>
              <a:t>	</a:t>
            </a:r>
            <a:endParaRPr lang="ru-RU" sz="1800" i="1" dirty="0"/>
          </a:p>
        </p:txBody>
      </p:sp>
      <p:pic>
        <p:nvPicPr>
          <p:cNvPr id="2" name="Picture 2" descr="D:\Users\Хлызов Павел Сергеев\Desktop\f1cf5b18-f3b1-4e89-bfdd-6c4d1e39aa0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962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20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8785" name="Group 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4684225"/>
              </p:ext>
            </p:extLst>
          </p:nvPr>
        </p:nvGraphicFramePr>
        <p:xfrm>
          <a:off x="0" y="476251"/>
          <a:ext cx="9144000" cy="6448758"/>
        </p:xfrm>
        <a:graphic>
          <a:graphicData uri="http://schemas.openxmlformats.org/drawingml/2006/table">
            <a:tbl>
              <a:tblPr/>
              <a:tblGrid>
                <a:gridCol w="354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477">
                <a:tc gridSpan="2">
                  <a:txBody>
                    <a:bodyPr/>
                    <a:lstStyle/>
                    <a:p>
                      <a:pPr marL="4763" marR="0" lvl="0" indent="-47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1.1. Аварии на транспорте</a:t>
                      </a:r>
                    </a:p>
                    <a:p>
                      <a:pPr marL="4763" marR="0" lvl="0" indent="-47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Общие критерии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8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1.1.5. Аварии на автомобильном транспорте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-47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. ДТП с участием автотранспортного средства, осуществляющего пассажирские перевозки и имеющего более восьми сидячих мест, помимо водителя, в результате которого: погибли 5 человек и более; </a:t>
                      </a:r>
                    </a:p>
                    <a:p>
                      <a:pPr marL="4763" marR="0" lvl="0" indent="-47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Или получили вред здоровью 10человек и более.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4763" marR="0" lvl="0" indent="-47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Прекращение или ограничение движения на участке дороги (федерального и регионального значения) не имеющих объездных путей, на 6 часов и более.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004">
                <a:tc gridSpan="2">
                  <a:txBody>
                    <a:bodyPr/>
                    <a:lstStyle/>
                    <a:p>
                      <a:pPr marL="4763" marR="0" lvl="0" indent="19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1.2. Взрывы (в том числе с последующим горением) и (или)разрушения (обрушения )в зданиях и сооружениях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173">
                <a:tc>
                  <a:txBody>
                    <a:bodyPr/>
                    <a:lstStyle/>
                    <a:p>
                      <a:pPr marL="4763" marR="0" lvl="0" indent="190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1.2.1. Взрывы и (или)разрушения (обрушения) в зданиях и сооружениях, предназначенных для постоянного или длительного (круглосуточного) проживания людей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Взрыв и (или) полное  или частичное внезапное разрушение (обрушение) зданий и сооружений, в результате которого 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погиб 1 человек и более;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или получили вред здоровью 5 человек и более;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или нарушены условия жизнедеятельности  1 человека и более.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004">
                <a:tc gridSpan="2">
                  <a:txBody>
                    <a:bodyPr/>
                    <a:lstStyle/>
                    <a:p>
                      <a:pPr marL="4763" marR="0" lvl="0" indent="19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1.3. Аварии на системах жизнеобеспечения</a:t>
                      </a:r>
                    </a:p>
                    <a:p>
                      <a:pPr marL="4763" marR="0" lvl="0" indent="19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Общие критерии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812">
                <a:tc>
                  <a:txBody>
                    <a:bodyPr/>
                    <a:lstStyle/>
                    <a:p>
                      <a:pPr marL="4763" marR="0" lvl="0" indent="-47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1.3.2. Аварии на  объектах водоснабжения, электроэнергетики и газораспределительных систем</a:t>
                      </a:r>
                    </a:p>
                    <a:p>
                      <a:pPr marL="4763" marR="0" lvl="0" indent="-47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190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Нарушение условий жизнедеятельности 50 человек и более на 1 сутки и более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763" marR="0" lvl="0" indent="190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132">
                <a:tc gridSpan="2">
                  <a:txBody>
                    <a:bodyPr/>
                    <a:lstStyle/>
                    <a:p>
                      <a:pPr marL="4763" marR="0" lvl="0" indent="19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2.3. Метеорологические явления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9694">
                <a:tc>
                  <a:txBody>
                    <a:bodyPr/>
                    <a:lstStyle/>
                    <a:p>
                      <a:pPr marL="4763" marR="0" lvl="0" indent="190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2.3.16 Засуха почвенная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период вегетации с/</a:t>
                      </a:r>
                      <a:r>
                        <a:rPr lang="ru-RU" sz="1200" dirty="0" err="1" smtClean="0"/>
                        <a:t>х</a:t>
                      </a:r>
                      <a:r>
                        <a:rPr lang="ru-RU" sz="1200" dirty="0" smtClean="0"/>
                        <a:t>  культур в период засухи  произошла</a:t>
                      </a:r>
                      <a:r>
                        <a:rPr lang="ru-RU" sz="1200" baseline="0" dirty="0" smtClean="0"/>
                        <a:t> гибель  посевов  </a:t>
                      </a:r>
                      <a:r>
                        <a:rPr lang="ru-RU" sz="1200" dirty="0" smtClean="0"/>
                        <a:t>с/</a:t>
                      </a:r>
                      <a:r>
                        <a:rPr lang="ru-RU" sz="1200" dirty="0" err="1" smtClean="0"/>
                        <a:t>х</a:t>
                      </a:r>
                      <a:r>
                        <a:rPr lang="ru-RU" sz="1200" dirty="0" smtClean="0"/>
                        <a:t>  культур и природной растительности на площади  100 га и более</a:t>
                      </a:r>
                      <a:endParaRPr lang="ru-RU" sz="1200" dirty="0"/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№429 </a:t>
            </a:r>
            <a:r>
              <a:rPr lang="ru-RU" altLang="ru-RU" sz="1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 применения критериев)</a:t>
            </a:r>
          </a:p>
        </p:txBody>
      </p:sp>
    </p:spTree>
    <p:extLst>
      <p:ext uri="{BB962C8B-B14F-4D97-AF65-F5344CB8AC3E}">
        <p14:creationId xmlns:p14="http://schemas.microsoft.com/office/powerpoint/2010/main" val="1464895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</a:t>
            </a:r>
            <a:r>
              <a:rPr lang="ru-RU" alt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реагирования при угрозе (возникновении) </a:t>
            </a:r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</a:t>
            </a:r>
            <a:r>
              <a:rPr lang="ru-RU" alt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(68-ФЗ</a:t>
            </a:r>
            <a:r>
              <a:rPr lang="ru-RU" alt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8, 9)</a:t>
            </a:r>
            <a:r>
              <a:rPr lang="ru-RU" alt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600" b="1" dirty="0">
                <a:latin typeface="Times New Roman CYR"/>
                <a:ea typeface="Times New Roman"/>
              </a:rPr>
              <a:t> </a:t>
            </a:r>
            <a:r>
              <a:rPr lang="ru-RU" sz="2600" b="1" dirty="0" smtClean="0">
                <a:latin typeface="Times New Roman CYR"/>
                <a:ea typeface="Times New Roman"/>
              </a:rPr>
              <a:t> ст. </a:t>
            </a:r>
            <a:r>
              <a:rPr lang="ru-RU" sz="31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</a:t>
            </a:r>
            <a:r>
              <a:rPr lang="ru-RU" sz="3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При введении режима ЧС в зависимости от классификации чрезвычайных ситуаций, а также от других факторов, влияющих на безопасность жизнедеятельности населения и требующих принятия дополнительных мер по защите населения и территорий, устанавливается один из следующих уровней реагирования: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3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объектовый</a:t>
            </a:r>
            <a:r>
              <a:rPr lang="ru-RU" altLang="ru-RU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(в пределах организации</a:t>
            </a:r>
            <a:r>
              <a:rPr lang="ru-RU" alt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3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</a:t>
            </a:r>
            <a:r>
              <a:rPr lang="ru-RU" alt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пределах городского округа или муниципального района);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3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alt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пределах одного субъекта или двух и более </a:t>
            </a:r>
            <a:r>
              <a:rPr lang="ru-RU" altLang="ru-RU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ru-RU" alt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районов или одного </a:t>
            </a:r>
            <a:r>
              <a:rPr lang="ru-RU" altLang="ru-RU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ru-RU" alt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района и гор. округа);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3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alt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двух и более </a:t>
            </a:r>
            <a:r>
              <a:rPr lang="ru-RU" alt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субъектов).</a:t>
            </a:r>
          </a:p>
          <a:p>
            <a:pPr marL="0" indent="0" algn="just">
              <a:buNone/>
            </a:pP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ст. 9. </a:t>
            </a:r>
            <a:r>
              <a:rPr lang="ru-RU" sz="3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Решением </a:t>
            </a:r>
            <a:r>
              <a:rPr lang="ru-RU" sz="3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Президента Российской Федерации при ликвидации чрезвычайной ситуации с привлечением в соответствии с законодательством Российской Федерации специально подготовленных сил и средств Вооруженных Сил Российской Федерации, других войск и воинских формирований, устанавливается</a:t>
            </a:r>
            <a:r>
              <a:rPr lang="ru-RU" sz="3100" b="1" i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особый уровень реагирования.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altLang="ru-RU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42279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259808"/>
          </a:xfrm>
          <a:noFill/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96000"/>
              </a:lnSpc>
              <a:spcBef>
                <a:spcPts val="900"/>
              </a:spcBef>
              <a:spcAft>
                <a:spcPct val="0"/>
              </a:spcAft>
              <a:buClr>
                <a:srgbClr val="FF0000"/>
              </a:buClr>
              <a:buSzPct val="100000"/>
              <a:buNone/>
            </a:pPr>
            <a:r>
              <a:rPr lang="ru-RU" altLang="ru-RU" sz="3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Arial" pitchFamily="34" charset="0"/>
              </a:rPr>
              <a:t>Тема: Чрезвычайные ситуации.</a:t>
            </a:r>
            <a:endParaRPr lang="ru-RU" dirty="0"/>
          </a:p>
        </p:txBody>
      </p:sp>
      <p:pic>
        <p:nvPicPr>
          <p:cNvPr id="4" name="Picture 2" descr="D:\Users\Хлызов Павел Сергеев\Desktop\НАПРАВЛЕНИЯ\Прогр. ГДЗС пож. и спас\РАЗНОЕ\ФотоМатериал\ЧС фото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92070" cy="56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35" y="239942"/>
            <a:ext cx="8677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 </a:t>
            </a:r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131-ФЗ   2003 </a:t>
            </a: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общих принципах организации местного самоуправления в Российской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Федерации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0036" y="968534"/>
            <a:ext cx="8897937" cy="555681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algn="ctr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023620" indent="-566420" algn="just">
              <a:spcAft>
                <a:spcPts val="0"/>
              </a:spcAft>
            </a:pPr>
            <a:r>
              <a:rPr lang="ru-RU" sz="2000" b="1" dirty="0">
                <a:solidFill>
                  <a:srgbClr val="26282F"/>
                </a:solidFill>
                <a:latin typeface="Times New Roman CYR"/>
                <a:ea typeface="Times New Roman"/>
              </a:rPr>
              <a:t>Статья 14.</a:t>
            </a:r>
            <a:r>
              <a:rPr lang="ru-RU" sz="2000" dirty="0">
                <a:latin typeface="Times New Roman CYR"/>
                <a:ea typeface="Times New Roman"/>
              </a:rPr>
              <a:t> Вопросы местного значения городского, сельского </a:t>
            </a:r>
            <a:r>
              <a:rPr lang="ru-RU" sz="2000" dirty="0" smtClean="0">
                <a:latin typeface="Times New Roman CYR"/>
                <a:ea typeface="Times New Roman"/>
              </a:rPr>
              <a:t>поселения.</a:t>
            </a:r>
          </a:p>
          <a:p>
            <a:pPr marL="1023620" indent="-566420" algn="just">
              <a:spcAft>
                <a:spcPts val="0"/>
              </a:spcAft>
            </a:pPr>
            <a:r>
              <a:rPr lang="ru-RU" sz="2000" dirty="0" smtClean="0">
                <a:latin typeface="Times New Roman CYR"/>
                <a:ea typeface="Times New Roman"/>
              </a:rPr>
              <a:t>1</a:t>
            </a:r>
            <a:r>
              <a:rPr lang="ru-RU" sz="2000" dirty="0">
                <a:latin typeface="Times New Roman CYR"/>
                <a:ea typeface="Times New Roman"/>
              </a:rPr>
              <a:t>. К вопросам местного значения городского поселения относятся:</a:t>
            </a:r>
          </a:p>
          <a:p>
            <a:pPr marL="1023620" indent="-566420" algn="just">
              <a:spcAft>
                <a:spcPts val="0"/>
              </a:spcAft>
            </a:pPr>
            <a:r>
              <a:rPr lang="ru-RU" sz="2000" dirty="0" smtClean="0">
                <a:latin typeface="Times New Roman CYR"/>
                <a:ea typeface="Times New Roman"/>
              </a:rPr>
              <a:t>……………………………………………………………………………….</a:t>
            </a:r>
            <a:endParaRPr lang="ru-RU" sz="2000" dirty="0">
              <a:latin typeface="Times New Roman CYR"/>
              <a:ea typeface="Times New Roman"/>
            </a:endParaRPr>
          </a:p>
          <a:p>
            <a:pPr marL="1023620" indent="-566420" algn="just">
              <a:spcAft>
                <a:spcPts val="0"/>
              </a:spcAft>
            </a:pPr>
            <a:r>
              <a:rPr lang="ru-RU" sz="2000" dirty="0" smtClean="0">
                <a:latin typeface="Times New Roman CYR"/>
                <a:ea typeface="Times New Roman"/>
              </a:rPr>
              <a:t>8</a:t>
            </a:r>
            <a:r>
              <a:rPr lang="ru-RU" sz="2000" dirty="0">
                <a:latin typeface="Times New Roman CYR"/>
                <a:ea typeface="Times New Roman"/>
              </a:rPr>
              <a:t>) участие в предупреждении и ликвидации последствий чрезвычайных ситуаций в границах поселения;</a:t>
            </a:r>
          </a:p>
          <a:p>
            <a:pPr marL="1023620" indent="-566420" algn="just">
              <a:spcAft>
                <a:spcPts val="0"/>
              </a:spcAft>
            </a:pPr>
            <a:r>
              <a:rPr lang="ru-RU" sz="2000" dirty="0">
                <a:latin typeface="Times New Roman CYR"/>
                <a:ea typeface="Times New Roman"/>
              </a:rPr>
              <a:t>9) обеспечение первичных мер пожарной безопасности в границах населенных пунктов поселения;</a:t>
            </a:r>
          </a:p>
          <a:p>
            <a:pPr marL="1023620" indent="-566420" algn="just">
              <a:spcAft>
                <a:spcPts val="0"/>
              </a:spcAft>
            </a:pPr>
            <a:r>
              <a:rPr lang="ru-RU" sz="2000" dirty="0" smtClean="0">
                <a:latin typeface="Times New Roman CYR"/>
                <a:ea typeface="Times New Roman"/>
              </a:rPr>
              <a:t>…………………………………………………………………………………</a:t>
            </a:r>
            <a:endParaRPr lang="ru-RU" sz="2000" dirty="0">
              <a:latin typeface="Times New Roman CYR"/>
              <a:ea typeface="Times New Roman"/>
            </a:endParaRPr>
          </a:p>
          <a:p>
            <a:pPr marL="1023620" indent="-566420" algn="just">
              <a:spcAft>
                <a:spcPts val="0"/>
              </a:spcAft>
            </a:pPr>
            <a:r>
              <a:rPr lang="ru-RU" sz="2000" dirty="0">
                <a:latin typeface="Times New Roman CYR"/>
                <a:ea typeface="Times New Roman"/>
              </a:rPr>
              <a:t>24) создание, содержание и организация деятельности аварийно-спасательных служб и (или) аварийно-спасательных формирований на территории </a:t>
            </a:r>
            <a:r>
              <a:rPr lang="ru-RU" sz="2000" dirty="0" smtClean="0">
                <a:latin typeface="Times New Roman CYR"/>
                <a:ea typeface="Times New Roman"/>
              </a:rPr>
              <a:t>поселения.</a:t>
            </a:r>
          </a:p>
          <a:p>
            <a:pPr marL="1023620" indent="-566420" algn="just">
              <a:spcAft>
                <a:spcPts val="0"/>
              </a:spcAft>
            </a:pPr>
            <a:endParaRPr lang="ru-RU" sz="2000" dirty="0">
              <a:latin typeface="Times New Roman CYR"/>
              <a:ea typeface="Times New Roman"/>
            </a:endParaRPr>
          </a:p>
          <a:p>
            <a:pPr marL="1023620" indent="-566420" algn="just">
              <a:spcAft>
                <a:spcPts val="0"/>
              </a:spcAft>
            </a:pPr>
            <a:endParaRPr lang="ru-RU" sz="2000" dirty="0" smtClean="0">
              <a:latin typeface="Times New Roman CYR"/>
              <a:ea typeface="Times New Roman"/>
            </a:endParaRPr>
          </a:p>
          <a:p>
            <a:pPr marL="1023620" indent="-566420" algn="just">
              <a:spcAft>
                <a:spcPts val="0"/>
              </a:spcAft>
            </a:pPr>
            <a:endParaRPr lang="ru-RU" sz="2000" dirty="0" smtClean="0">
              <a:latin typeface="Times New Roman CYR"/>
              <a:ea typeface="Times New Roman"/>
            </a:endParaRPr>
          </a:p>
          <a:p>
            <a:pPr marL="1023620" indent="-566420" algn="ctr"/>
            <a:r>
              <a:rPr lang="ru-RU" sz="20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Выполнение указанных полномочий прежде всего зависит от материальных (финансовых) возможностей  местных органов власти.</a:t>
            </a:r>
          </a:p>
          <a:p>
            <a:pPr marL="1023620" indent="-566420" algn="just">
              <a:spcAft>
                <a:spcPts val="0"/>
              </a:spcAft>
            </a:pPr>
            <a:endParaRPr lang="ru-RU" sz="2000" dirty="0">
              <a:latin typeface="Times New Roman CYR"/>
              <a:ea typeface="Times New Roman"/>
            </a:endParaRPr>
          </a:p>
          <a:p>
            <a:pPr marL="1023620" indent="-566420" algn="just">
              <a:spcAft>
                <a:spcPts val="0"/>
              </a:spcAft>
            </a:pPr>
            <a:endParaRPr lang="ru-RU" sz="2000" dirty="0">
              <a:latin typeface="Times New Roman CYR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61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323850" y="188913"/>
            <a:ext cx="8286750" cy="50815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lvl="1"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 в 20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</a:t>
            </a:r>
            <a:r>
              <a:rPr lang="en-GB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4445268" y="2668682"/>
            <a:ext cx="4324350" cy="10715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10800000" scaled="1"/>
            <a:tileRect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/>
          </a:p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/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Авария на магистральном  газопроводе.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мая 201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«СРТО Урал».  Горнозаводский ЛПУ ООО «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Трансгаз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Чайковский»  (объектовый  уровень)</a:t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dirty="0"/>
              <a:t/>
            </a:r>
            <a:br>
              <a:rPr lang="ru-RU" altLang="ru-RU" sz="1000" dirty="0"/>
            </a:br>
            <a:endParaRPr lang="ru-RU" altLang="ru-RU" sz="2000" b="1" dirty="0">
              <a:cs typeface="Tahoma" pitchFamily="34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250825" y="1628775"/>
            <a:ext cx="3649663" cy="9350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13500000" scaled="1"/>
            <a:tileRect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Частичное обрушение потолочных плит.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31.01.2019 г. Пермь,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Революции 3/1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7" name="AutoShape 10"/>
          <p:cNvSpPr>
            <a:spLocks noChangeArrowheads="1"/>
          </p:cNvSpPr>
          <p:nvPr/>
        </p:nvSpPr>
        <p:spPr bwMode="auto">
          <a:xfrm>
            <a:off x="684212" y="4221163"/>
            <a:ext cx="7704211" cy="5048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</a:t>
            </a:r>
            <a:r>
              <a:rPr lang="en-GB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en-GB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8" name="AutoShape 11"/>
          <p:cNvSpPr>
            <a:spLocks noChangeArrowheads="1"/>
          </p:cNvSpPr>
          <p:nvPr/>
        </p:nvSpPr>
        <p:spPr bwMode="auto">
          <a:xfrm>
            <a:off x="684213" y="981075"/>
            <a:ext cx="7572375" cy="5032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8FF">
                  <a:tint val="66000"/>
                  <a:satMod val="160000"/>
                </a:srgbClr>
              </a:gs>
              <a:gs pos="50000">
                <a:srgbClr val="00B8FF">
                  <a:tint val="44500"/>
                  <a:satMod val="160000"/>
                </a:srgbClr>
              </a:gs>
              <a:gs pos="100000">
                <a:srgbClr val="00B8FF">
                  <a:tint val="23500"/>
                  <a:satMod val="160000"/>
                </a:srgbClr>
              </a:gs>
            </a:gsLst>
            <a:lin ang="8100000" scaled="1"/>
            <a:tileRect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Техногенного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9159" name="AutoShape 3"/>
          <p:cNvSpPr>
            <a:spLocks noChangeArrowheads="1"/>
          </p:cNvSpPr>
          <p:nvPr/>
        </p:nvSpPr>
        <p:spPr bwMode="auto">
          <a:xfrm>
            <a:off x="0" y="4797425"/>
            <a:ext cx="3276600" cy="7921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Подтопление жилых домов.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мая 2019 г. п.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Кукуштан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Пермского МР</a:t>
            </a:r>
          </a:p>
        </p:txBody>
      </p:sp>
      <p:sp>
        <p:nvSpPr>
          <p:cNvPr id="49160" name="AutoShape 3"/>
          <p:cNvSpPr>
            <a:spLocks noChangeArrowheads="1"/>
          </p:cNvSpPr>
          <p:nvPr/>
        </p:nvSpPr>
        <p:spPr bwMode="auto">
          <a:xfrm>
            <a:off x="0" y="5661025"/>
            <a:ext cx="3276600" cy="7921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1"/>
            <a:tileRect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Подтопление жилых домов.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июля 2019 г. с. Кува 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Кудымкарский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</a:t>
            </a:r>
          </a:p>
        </p:txBody>
      </p:sp>
      <p:sp>
        <p:nvSpPr>
          <p:cNvPr id="49161" name="AutoShape 3"/>
          <p:cNvSpPr>
            <a:spLocks noChangeArrowheads="1"/>
          </p:cNvSpPr>
          <p:nvPr/>
        </p:nvSpPr>
        <p:spPr bwMode="auto">
          <a:xfrm>
            <a:off x="3348038" y="4797425"/>
            <a:ext cx="2879725" cy="7921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Подтопление жилых домов.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июля 2019 г. с. Юрла 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Юрлинский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</a:t>
            </a:r>
          </a:p>
        </p:txBody>
      </p:sp>
      <p:sp>
        <p:nvSpPr>
          <p:cNvPr id="49162" name="AutoShape 3"/>
          <p:cNvSpPr>
            <a:spLocks noChangeArrowheads="1"/>
          </p:cNvSpPr>
          <p:nvPr/>
        </p:nvSpPr>
        <p:spPr bwMode="auto">
          <a:xfrm>
            <a:off x="3419475" y="5661025"/>
            <a:ext cx="2881313" cy="11969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Подтопление части населенного пункта.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июля 2019 г. с.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Сейва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Сергеевский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Гайинский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</a:t>
            </a:r>
          </a:p>
        </p:txBody>
      </p:sp>
      <p:sp>
        <p:nvSpPr>
          <p:cNvPr id="49163" name="AutoShape 3"/>
          <p:cNvSpPr>
            <a:spLocks noChangeArrowheads="1"/>
          </p:cNvSpPr>
          <p:nvPr/>
        </p:nvSpPr>
        <p:spPr bwMode="auto">
          <a:xfrm>
            <a:off x="227013" y="2924175"/>
            <a:ext cx="3673475" cy="7921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8100000" scaled="1"/>
            <a:tileRect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кладки стен жилого дома.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14.08.2019 г.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Нытва, ул. Горького 20а</a:t>
            </a:r>
          </a:p>
        </p:txBody>
      </p:sp>
      <p:sp>
        <p:nvSpPr>
          <p:cNvPr id="49164" name="AutoShape 3"/>
          <p:cNvSpPr>
            <a:spLocks noChangeArrowheads="1"/>
          </p:cNvSpPr>
          <p:nvPr/>
        </p:nvSpPr>
        <p:spPr bwMode="auto">
          <a:xfrm>
            <a:off x="4338906" y="1700212"/>
            <a:ext cx="4537075" cy="7921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ДТП с автобусом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17.08.2019 г.  Пермь. ул.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Новогайвинская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81   (2чел-погибли, 35 чел- госпитализированы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(Местный уровень)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5" name="AutoShape 3"/>
          <p:cNvSpPr>
            <a:spLocks noChangeArrowheads="1"/>
          </p:cNvSpPr>
          <p:nvPr/>
        </p:nvSpPr>
        <p:spPr bwMode="auto">
          <a:xfrm>
            <a:off x="6372225" y="4797425"/>
            <a:ext cx="2664271" cy="18716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Гибель с/х культур (переувлажнение почвы)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21.08.2019. Пермский край. ЧС регионального характера (16 МО – ЧС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хар-ра</a:t>
            </a:r>
            <a:r>
              <a:rPr lang="ru-RU" altLang="ru-RU" sz="1600" b="1" dirty="0">
                <a:solidFill>
                  <a:srgbClr val="C00000"/>
                </a:solidFill>
                <a:cs typeface="Tahoma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1681386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323850" y="188913"/>
            <a:ext cx="8286750" cy="50815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lvl="1"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 в 20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</a:t>
            </a:r>
            <a:r>
              <a:rPr lang="en-GB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4211638" y="2852738"/>
            <a:ext cx="4324350" cy="10715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/>
          </a:p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/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Авария на магистральном  газопроводе.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5.02 2020. 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Гремячинский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ЛПУМГ ООО «Газпром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трансгаз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Чайковский»  </a:t>
            </a:r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Локальная ЧС (39,712 млн. 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/>
              <a:t/>
            </a:r>
            <a:br>
              <a:rPr lang="ru-RU" altLang="ru-RU" sz="1600" b="1" dirty="0"/>
            </a:br>
            <a:r>
              <a:rPr lang="ru-RU" altLang="ru-RU" sz="1000" dirty="0"/>
              <a:t/>
            </a:r>
            <a:br>
              <a:rPr lang="ru-RU" altLang="ru-RU" sz="1000" dirty="0"/>
            </a:br>
            <a:r>
              <a:rPr lang="ru-RU" altLang="ru-RU" sz="1000" dirty="0"/>
              <a:t>,</a:t>
            </a:r>
            <a:endParaRPr lang="ru-RU" altLang="ru-RU" sz="2000" b="1" dirty="0">
              <a:cs typeface="Tahoma" pitchFamily="34" charset="0"/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250825" y="1628775"/>
            <a:ext cx="3649663" cy="10795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8100000" scaled="1"/>
            <a:tileRect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ДТП. 7 транспортных средств. Пострадало 12 человек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10.01.2020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Краснокамский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ЧС</a:t>
            </a:r>
          </a:p>
        </p:txBody>
      </p:sp>
      <p:sp>
        <p:nvSpPr>
          <p:cNvPr id="50181" name="AutoShape 10"/>
          <p:cNvSpPr>
            <a:spLocks noChangeArrowheads="1"/>
          </p:cNvSpPr>
          <p:nvPr/>
        </p:nvSpPr>
        <p:spPr bwMode="auto">
          <a:xfrm>
            <a:off x="681037" y="4752559"/>
            <a:ext cx="7572375" cy="5048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</a:t>
            </a:r>
            <a:r>
              <a:rPr lang="en-GB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GB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2" name="AutoShape 11"/>
          <p:cNvSpPr>
            <a:spLocks noChangeArrowheads="1"/>
          </p:cNvSpPr>
          <p:nvPr/>
        </p:nvSpPr>
        <p:spPr bwMode="auto">
          <a:xfrm>
            <a:off x="684213" y="981075"/>
            <a:ext cx="7572375" cy="5032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8FF">
                  <a:tint val="66000"/>
                  <a:satMod val="160000"/>
                </a:srgbClr>
              </a:gs>
              <a:gs pos="50000">
                <a:srgbClr val="00B8FF">
                  <a:tint val="44500"/>
                  <a:satMod val="160000"/>
                </a:srgbClr>
              </a:gs>
              <a:gs pos="100000">
                <a:srgbClr val="00B8FF">
                  <a:tint val="23500"/>
                  <a:satMod val="160000"/>
                </a:srgbClr>
              </a:gs>
            </a:gsLst>
            <a:lin ang="8100000" scaled="1"/>
            <a:tileRect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Техногенного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0183" name="AutoShape 3"/>
          <p:cNvSpPr>
            <a:spLocks noChangeArrowheads="1"/>
          </p:cNvSpPr>
          <p:nvPr/>
        </p:nvSpPr>
        <p:spPr bwMode="auto">
          <a:xfrm>
            <a:off x="250825" y="2852738"/>
            <a:ext cx="3816350" cy="12969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8100000" scaled="1"/>
            <a:tileRect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84000"/>
              </a:lnSpc>
              <a:buClr>
                <a:srgbClr val="000000"/>
              </a:buClr>
              <a:buSzPct val="100000"/>
            </a:pPr>
            <a:endParaRPr lang="ru-RU" altLang="ru-RU" sz="1600" b="1" dirty="0">
              <a:cs typeface="Tahoma" pitchFamily="34" charset="0"/>
            </a:endParaRP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20.01.2020. ул. Советской Армии, 21. Прорыв трубы горячего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-я. Мини-отель  «Карамель». Погибло 5 человек(в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1ребенок).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Пострадали - 10 человек .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Муниципальная ЧС</a:t>
            </a:r>
          </a:p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>
              <a:cs typeface="Tahoma" pitchFamily="34" charset="0"/>
            </a:endParaRPr>
          </a:p>
        </p:txBody>
      </p:sp>
      <p:sp>
        <p:nvSpPr>
          <p:cNvPr id="50184" name="AutoShape 3"/>
          <p:cNvSpPr>
            <a:spLocks noChangeArrowheads="1"/>
          </p:cNvSpPr>
          <p:nvPr/>
        </p:nvSpPr>
        <p:spPr bwMode="auto">
          <a:xfrm>
            <a:off x="4211638" y="1628775"/>
            <a:ext cx="4537075" cy="10795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>
              <a:solidFill>
                <a:srgbClr val="000000"/>
              </a:solidFill>
              <a:cs typeface="Tahoma" pitchFamily="34" charset="0"/>
            </a:endParaRP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ДТП. 3 транспортных средства. Пострадало 15 человек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26.01.2020.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Нытвенский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ЧС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5" name="AutoShape 3"/>
          <p:cNvSpPr>
            <a:spLocks noChangeArrowheads="1"/>
          </p:cNvSpPr>
          <p:nvPr/>
        </p:nvSpPr>
        <p:spPr bwMode="auto">
          <a:xfrm>
            <a:off x="379925" y="5653564"/>
            <a:ext cx="3673475" cy="9350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10.05.2020.  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Гайнский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паводковых вод. Р. Кама, р. Весляна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Региональная ЧС</a:t>
            </a:r>
          </a:p>
        </p:txBody>
      </p:sp>
      <p:sp>
        <p:nvSpPr>
          <p:cNvPr id="50186" name="AutoShape 3"/>
          <p:cNvSpPr>
            <a:spLocks noChangeArrowheads="1"/>
          </p:cNvSpPr>
          <p:nvPr/>
        </p:nvSpPr>
        <p:spPr bwMode="auto">
          <a:xfrm>
            <a:off x="4868727" y="5553075"/>
            <a:ext cx="3673475" cy="10795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21.05.2020.  Соликамский МО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Подтопление придомовых  территорий в п. Тюлькино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ЧС</a:t>
            </a:r>
          </a:p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>
              <a:solidFill>
                <a:schemeClr val="tx1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5654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23850" y="188913"/>
            <a:ext cx="8286750" cy="50815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lvl="1"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 в 20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</a:t>
            </a:r>
            <a:r>
              <a:rPr lang="en-GB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GB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 rot="10800000" flipV="1">
            <a:off x="4643438" y="2708275"/>
            <a:ext cx="3892550" cy="685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/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02.08 2021 «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Камводпуть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Загрязнение р. Кама  нефтепродуктами</a:t>
            </a:r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395287" y="1268413"/>
            <a:ext cx="3889375" cy="7921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Отключение  теплоснабжения в связи с пожаром в котельной №6.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23.01.21.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Красновишерский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 </a:t>
            </a:r>
          </a:p>
        </p:txBody>
      </p:sp>
      <p:sp>
        <p:nvSpPr>
          <p:cNvPr id="53253" name="AutoShape 10"/>
          <p:cNvSpPr>
            <a:spLocks noChangeArrowheads="1"/>
          </p:cNvSpPr>
          <p:nvPr/>
        </p:nvSpPr>
        <p:spPr bwMode="auto">
          <a:xfrm>
            <a:off x="684212" y="4221163"/>
            <a:ext cx="7632701" cy="5048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</a:t>
            </a:r>
            <a:r>
              <a:rPr lang="en-GB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en-GB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GB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4" name="AutoShape 11"/>
          <p:cNvSpPr>
            <a:spLocks noChangeArrowheads="1"/>
          </p:cNvSpPr>
          <p:nvPr/>
        </p:nvSpPr>
        <p:spPr bwMode="auto">
          <a:xfrm>
            <a:off x="684213" y="765175"/>
            <a:ext cx="7572375" cy="43157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8FF">
                  <a:tint val="66000"/>
                  <a:satMod val="160000"/>
                </a:srgbClr>
              </a:gs>
              <a:gs pos="50000">
                <a:srgbClr val="00B8FF">
                  <a:tint val="44500"/>
                  <a:satMod val="160000"/>
                </a:srgbClr>
              </a:gs>
              <a:gs pos="100000">
                <a:srgbClr val="00B8FF">
                  <a:tint val="23500"/>
                  <a:satMod val="160000"/>
                </a:srgbClr>
              </a:gs>
            </a:gsLst>
            <a:lin ang="8100000" scaled="1"/>
            <a:tileRect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Техногенного</a:t>
            </a:r>
            <a:r>
              <a:rPr lang="en-GB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en-GB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en-GB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3255" name="AutoShape 3"/>
          <p:cNvSpPr>
            <a:spLocks noChangeArrowheads="1"/>
          </p:cNvSpPr>
          <p:nvPr/>
        </p:nvSpPr>
        <p:spPr bwMode="auto">
          <a:xfrm>
            <a:off x="4427538" y="1268413"/>
            <a:ext cx="4392934" cy="14398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12.23 20.04.2021 на 79 км а/д «Красновишерск-Соликамск» водитель а/м «Ваз 2114» допустил столкновение с а/м «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Toyota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Yaris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ctr"/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ДТП погибли 5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6" name="AutoShape 3"/>
          <p:cNvSpPr>
            <a:spLocks noChangeArrowheads="1"/>
          </p:cNvSpPr>
          <p:nvPr/>
        </p:nvSpPr>
        <p:spPr bwMode="auto">
          <a:xfrm>
            <a:off x="4643438" y="4797425"/>
            <a:ext cx="3673475" cy="7191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Гибель и повреждение посевов: 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`18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.08.21 Региональная ЧС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7" name="AutoShape 3"/>
          <p:cNvSpPr>
            <a:spLocks noChangeArrowheads="1"/>
          </p:cNvSpPr>
          <p:nvPr/>
        </p:nvSpPr>
        <p:spPr bwMode="auto">
          <a:xfrm>
            <a:off x="179388" y="6055336"/>
            <a:ext cx="2663825" cy="8026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28.09.21 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Краснокамский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Падеж с/х животных  - африканская чума</a:t>
            </a:r>
          </a:p>
        </p:txBody>
      </p:sp>
      <p:sp>
        <p:nvSpPr>
          <p:cNvPr id="53258" name="AutoShape 3"/>
          <p:cNvSpPr>
            <a:spLocks noChangeArrowheads="1"/>
          </p:cNvSpPr>
          <p:nvPr/>
        </p:nvSpPr>
        <p:spPr bwMode="auto">
          <a:xfrm>
            <a:off x="395288" y="2060575"/>
            <a:ext cx="3673475" cy="13684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10800000" scaled="1"/>
            <a:tileRect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Разгерметизация  на магистральном  газопроводе «Уренгой – Центр 2».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6.07 2021.  Кунгурский   ЛПУМГ ООО «Газпром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трансгаз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Чайковский»  </a:t>
            </a:r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9" name="AutoShape 10"/>
          <p:cNvSpPr>
            <a:spLocks noChangeArrowheads="1"/>
          </p:cNvSpPr>
          <p:nvPr/>
        </p:nvSpPr>
        <p:spPr bwMode="auto">
          <a:xfrm>
            <a:off x="623887" y="5550511"/>
            <a:ext cx="7632701" cy="5048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Биолого-социального  </a:t>
            </a:r>
            <a:r>
              <a:rPr lang="en-GB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en-GB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GB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0" name="AutoShape 3"/>
          <p:cNvSpPr>
            <a:spLocks noChangeArrowheads="1"/>
          </p:cNvSpPr>
          <p:nvPr/>
        </p:nvSpPr>
        <p:spPr bwMode="auto">
          <a:xfrm rot="10800000" flipV="1">
            <a:off x="323849" y="4797425"/>
            <a:ext cx="3819525" cy="685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Краснокамский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 14.08.2021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пожар </a:t>
            </a:r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1" name="AutoShape 3"/>
          <p:cNvSpPr>
            <a:spLocks noChangeArrowheads="1"/>
          </p:cNvSpPr>
          <p:nvPr/>
        </p:nvSpPr>
        <p:spPr bwMode="auto">
          <a:xfrm rot="10800000" flipV="1">
            <a:off x="915194" y="3429001"/>
            <a:ext cx="7024688" cy="6480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/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28.09. 2021   ПГНИУ Вооруженное  нападение: погибли 6 чел,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травмировано 24 чел.</a:t>
            </a:r>
          </a:p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ru-RU" sz="1600" b="1" dirty="0"/>
          </a:p>
        </p:txBody>
      </p:sp>
      <p:sp>
        <p:nvSpPr>
          <p:cNvPr id="53262" name="AutoShape 3"/>
          <p:cNvSpPr>
            <a:spLocks noChangeArrowheads="1"/>
          </p:cNvSpPr>
          <p:nvPr/>
        </p:nvSpPr>
        <p:spPr bwMode="auto">
          <a:xfrm>
            <a:off x="6011863" y="6055336"/>
            <a:ext cx="2663825" cy="8026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28.09.21 ЗАТО «Звездный» Падеж с/х животных  - африканская чума</a:t>
            </a:r>
          </a:p>
        </p:txBody>
      </p:sp>
      <p:sp>
        <p:nvSpPr>
          <p:cNvPr id="53263" name="AutoShape 3"/>
          <p:cNvSpPr>
            <a:spLocks noChangeArrowheads="1"/>
          </p:cNvSpPr>
          <p:nvPr/>
        </p:nvSpPr>
        <p:spPr bwMode="auto">
          <a:xfrm>
            <a:off x="3203575" y="6055336"/>
            <a:ext cx="2520950" cy="8026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21.10.21 Пермский МР</a:t>
            </a:r>
          </a:p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Падеж с/х животных  - африканская чума</a:t>
            </a:r>
          </a:p>
        </p:txBody>
      </p:sp>
    </p:spTree>
    <p:extLst>
      <p:ext uri="{BB962C8B-B14F-4D97-AF65-F5344CB8AC3E}">
        <p14:creationId xmlns:p14="http://schemas.microsoft.com/office/powerpoint/2010/main" val="333174733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23850" y="442989"/>
            <a:ext cx="8286750" cy="50815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lvl="1"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 в 20</a:t>
            </a:r>
            <a:r>
              <a:rPr lang="en-US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</a:t>
            </a:r>
            <a:r>
              <a:rPr lang="en-GB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GB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4" name="AutoShape 11"/>
          <p:cNvSpPr>
            <a:spLocks noChangeArrowheads="1"/>
          </p:cNvSpPr>
          <p:nvPr/>
        </p:nvSpPr>
        <p:spPr bwMode="auto">
          <a:xfrm>
            <a:off x="684213" y="1196752"/>
            <a:ext cx="7572375" cy="43157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8FF">
                  <a:tint val="66000"/>
                  <a:satMod val="160000"/>
                </a:srgbClr>
              </a:gs>
              <a:gs pos="50000">
                <a:srgbClr val="00B8FF">
                  <a:tint val="44500"/>
                  <a:satMod val="160000"/>
                </a:srgbClr>
              </a:gs>
              <a:gs pos="100000">
                <a:srgbClr val="00B8FF">
                  <a:tint val="23500"/>
                  <a:satMod val="160000"/>
                </a:srgbClr>
              </a:gs>
            </a:gsLst>
            <a:lin ang="8100000" scaled="1"/>
            <a:tileRect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Техногенного</a:t>
            </a:r>
            <a:r>
              <a:rPr lang="en-GB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5" name="AutoShape 3"/>
          <p:cNvSpPr>
            <a:spLocks noChangeArrowheads="1"/>
          </p:cNvSpPr>
          <p:nvPr/>
        </p:nvSpPr>
        <p:spPr bwMode="auto">
          <a:xfrm>
            <a:off x="684213" y="2132856"/>
            <a:ext cx="7572376" cy="24482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	04.02.2022: авария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на ж\д транспорте, </a:t>
            </a:r>
            <a:r>
              <a:rPr lang="ru-RU" sz="1600" b="1" dirty="0" err="1">
                <a:latin typeface="Times New Roman"/>
                <a:ea typeface="Calibri"/>
                <a:cs typeface="Times New Roman"/>
              </a:rPr>
              <a:t>Нытвенский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ГО,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ст.Сюзьва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произошел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сход вагонов товарного поезда № 2021 на перегоне ст. Чайковская – ст. Григорьевская (1377 км.) Всего сошло с рельс 18 вагонов, из них 10 вагонов опрокинулось. Повреждены ж\д пути и 3 контактных опоры, контактная линия нечетного пути протяженностью 250 метров. Пострадавших нет.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804506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23850" y="188913"/>
            <a:ext cx="8286750" cy="76668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lvl="1"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 в 20</a:t>
            </a:r>
            <a:r>
              <a:rPr lang="en-US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–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pPr lvl="1"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13 ноября)</a:t>
            </a:r>
            <a:endParaRPr lang="en-GB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AutoShape 10"/>
          <p:cNvSpPr>
            <a:spLocks noChangeArrowheads="1"/>
          </p:cNvSpPr>
          <p:nvPr/>
        </p:nvSpPr>
        <p:spPr bwMode="auto">
          <a:xfrm>
            <a:off x="684212" y="3429000"/>
            <a:ext cx="7632701" cy="5048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</a:t>
            </a:r>
            <a:r>
              <a:rPr lang="en-GB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en-GB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GB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4" name="AutoShape 11"/>
          <p:cNvSpPr>
            <a:spLocks noChangeArrowheads="1"/>
          </p:cNvSpPr>
          <p:nvPr/>
        </p:nvSpPr>
        <p:spPr bwMode="auto">
          <a:xfrm>
            <a:off x="677862" y="1052736"/>
            <a:ext cx="7572375" cy="43157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8FF">
                  <a:tint val="66000"/>
                  <a:satMod val="160000"/>
                </a:srgbClr>
              </a:gs>
              <a:gs pos="50000">
                <a:srgbClr val="00B8FF">
                  <a:tint val="44500"/>
                  <a:satMod val="160000"/>
                </a:srgbClr>
              </a:gs>
              <a:gs pos="100000">
                <a:srgbClr val="00B8FF">
                  <a:tint val="23500"/>
                  <a:satMod val="160000"/>
                </a:srgbClr>
              </a:gs>
            </a:gsLst>
            <a:lin ang="8100000" scaled="1"/>
            <a:tileRect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Техногенного</a:t>
            </a:r>
            <a:r>
              <a:rPr lang="en-GB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en-GB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GB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5" name="AutoShape 3"/>
          <p:cNvSpPr>
            <a:spLocks noChangeArrowheads="1"/>
          </p:cNvSpPr>
          <p:nvPr/>
        </p:nvSpPr>
        <p:spPr bwMode="auto">
          <a:xfrm>
            <a:off x="606865" y="1615019"/>
            <a:ext cx="7693026" cy="14398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11.10.2023 произошло обрушение кровли на глубине 400 метров в камере </a:t>
            </a:r>
          </a:p>
          <a:p>
            <a:pPr algn="ctr"/>
            <a:r>
              <a:rPr lang="ru-RU" alt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Яйвинского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рудника калийной шахты ПАО «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Уралкалий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Березниковском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ГО. </a:t>
            </a:r>
          </a:p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 1 человек.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0" name="AutoShape 3"/>
          <p:cNvSpPr>
            <a:spLocks noChangeArrowheads="1"/>
          </p:cNvSpPr>
          <p:nvPr/>
        </p:nvSpPr>
        <p:spPr bwMode="auto">
          <a:xfrm rot="10800000" flipV="1">
            <a:off x="606863" y="4111624"/>
            <a:ext cx="7710047" cy="21976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1.  28.07.2023 гибель и повреждение посевов с\х культур в 22 МО.</a:t>
            </a:r>
          </a:p>
          <a:p>
            <a:pPr algn="just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Пермского края, вызванных прохождением комплекса опасных природных явлений в апреле-июне. </a:t>
            </a:r>
          </a:p>
          <a:p>
            <a:pPr lvl="0" algn="ctr">
              <a:lnSpc>
                <a:spcPct val="84000"/>
              </a:lnSpc>
              <a:buClr>
                <a:srgbClr val="000000"/>
              </a:buClr>
              <a:buSzPct val="100000"/>
              <a:tabLst/>
            </a:pPr>
            <a:endParaRPr lang="ru-RU" alt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84000"/>
              </a:lnSpc>
              <a:buClr>
                <a:srgbClr val="000000"/>
              </a:buClr>
              <a:buSzPct val="100000"/>
              <a:tabLst/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2. 30.10.2023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территорией поселка Кын и села Кын </a:t>
            </a:r>
            <a:r>
              <a:rPr lang="ru-RU" alt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Лысьвенского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 . Крупный град.</a:t>
            </a:r>
          </a:p>
          <a:p>
            <a:pPr algn="just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7281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947012">
            <a:off x="457200" y="1935480"/>
            <a:ext cx="8229600" cy="170954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Занятие закончено</a:t>
            </a:r>
          </a:p>
          <a:p>
            <a:r>
              <a:rPr lang="ru-RU" sz="3600" b="1" dirty="0" smtClean="0"/>
              <a:t>Спасибо за внимание</a:t>
            </a:r>
            <a:endParaRPr lang="ru-RU" sz="3600" b="1" dirty="0"/>
          </a:p>
        </p:txBody>
      </p:sp>
      <p:pic>
        <p:nvPicPr>
          <p:cNvPr id="4" name="Рисунок 5" descr="Лог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3861048"/>
            <a:ext cx="194647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lvl="0" indent="0" algn="ctr" eaLnBrk="0" hangingPunct="0">
              <a:spcBef>
                <a:spcPts val="0"/>
              </a:spcBef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   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hangingPunct="0">
              <a:spcBef>
                <a:spcPts val="0"/>
              </a:spcBef>
              <a:buNone/>
              <a:defRPr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536575" algn="just" eaLnBrk="0" hangingPunct="0">
              <a:spcBef>
                <a:spcPts val="0"/>
              </a:spcBef>
              <a:buFontTx/>
              <a:buAutoNum type="arabicPeriod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документы. Основные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определения в области безопасности в чрезвычайных ситуациях, классификация чрезвычайных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ситуаций.</a:t>
            </a:r>
          </a:p>
          <a:p>
            <a:pPr marL="0" lvl="0" indent="0" algn="just" eaLnBrk="0" hangingPunct="0">
              <a:spcBef>
                <a:spcPts val="0"/>
              </a:spcBef>
              <a:buNone/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hangingPunct="0"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Техногенные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возникновения. Потенциально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объекты. Возможные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 техногенного характера при авариях и катастрофах на них.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536575" algn="just" eaLnBrk="0" hangingPunct="0">
              <a:spcBef>
                <a:spcPts val="0"/>
              </a:spcBef>
              <a:buFontTx/>
              <a:buAutoNum type="arabicPeriod"/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hangingPunct="0"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Природные ЧС. Источники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природных ЧС, характерных для Пермского края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8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23167"/>
            <a:ext cx="8219256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766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21.12.1994 № 68-ФЗ «О защите населения и территорий от чрезвычайных ситуаций природного и техногенного характера» (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изм. 04.11.2022 г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06.10.2003  N 131-ФЗ "Об общих принципах организации местного самоуправления в Российской Федерации" (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изм. 04.08.2023 г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21.07.1997 № 116-ФЗ "О промышленной безопасности опасных производственных объектов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изм.04.11.2022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ГОСТ Р 22.0.02-2016 "Безопасность в чрезвычайных ситуациях. Термины и определения».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22.0.05-2020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"Безопасность в чрезвычайных ситуациях.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Техногенные чрезвычайные ситуации. Термины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определения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22.0.03-2020 "Безопасность в чрезвычайных ситуациях. Природные чрезвычайные ситуации. Термины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определения».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22.0.04-2020 "Безопасность в чрезвычайных ситуациях. Биолого-социальные чрезвычайные ситуации. Термины и определения"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510720" y="5980192"/>
            <a:ext cx="144016" cy="57606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615" y="743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"/>
            <a:ext cx="8750642" cy="63371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30.12.2003 N 794 "О единой государственной системе предупреждения и ликвидации чрезвычайных ситуаций" (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изм. 16.06.2022 г.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21.05.2007 № 304 «О классификации ЧС природного и техногенного характера» </a:t>
            </a:r>
            <a:r>
              <a:rPr lang="ru-RU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изм. 20.12.2019г.).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14.08.2020 № 1225 «Об утверждении Правил разработки критериев отнесения объектов всех форм собственности к критически-важным объектам».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14.08.2020 № 1226 «Об утверждении Правил разработки критериев отнесения объектов всех форм собственности к потенциально-опасным объектам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02.04.2020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 "Об утверждении Правил поведения, обязательных для исполнения гражданами и организациями, при введении режима повышенной готовности или чрезвычайной ситуации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от 05.07.2021 № 429 «Об утверждении критериев информации о ЧС природного и техногенного характера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9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от 01.10.2014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543 "Об утверждении Положения об организации обеспечения населения средствами индивидуальной защиты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 изм. </a:t>
            </a:r>
            <a:r>
              <a:rPr lang="ru-RU" sz="19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31.06.2017г.).</a:t>
            </a:r>
            <a:endParaRPr lang="ru-RU" sz="1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9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ГОСТ Р 22.0.02-2016 "Безопасность в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ЧС. Термины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определения».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22.0.05-2020 "Безопасность в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ЧС. </a:t>
            </a: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определения».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22.0.03-2020 "Безопасность в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ЧС.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ермины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определения».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22.0.04-2020 "Безопасность в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Биолого-социальные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ЧС. </a:t>
            </a: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определения».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стандарты устанавливают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 определения основных понятий в области безопасности в чрезвычайных ситуациях. </a:t>
            </a:r>
          </a:p>
          <a:p>
            <a:pPr marL="0" lvl="0" indent="0" algn="just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Термины, установленные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настоящими стандартами,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рекомендуются для применения 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видах документации и литературы в области безопасности в чрезвычайных ситуациях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входящих в сферу действия работ по стандартизации и (или) использующих результаты этих работ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Термины, установленные стандартами, используются в других нормативных актах (федеральных законах, постановлениях и т.д.)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18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 smtClean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	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В Российской Федерации действует Единая </a:t>
            </a: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государственная система предупреждения и ликвидации чрезвычайных ситуаций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(РСЧС), которая объединяет </a:t>
            </a: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органы управления, силы и средства федеральных органов исполнительной власти, органов исполнительной власти субъектов Российской Федерации, органов местного самоуправления, организаций, в полномочия которых входит решение вопросов по защите населения и территорий от чрезвычайных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ситуаций</a:t>
            </a: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	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РСЧС функционирует </a:t>
            </a: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на </a:t>
            </a:r>
            <a:r>
              <a:rPr lang="ru-RU" altLang="ru-RU" sz="2000" u="sng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федеральном</a:t>
            </a: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, </a:t>
            </a:r>
            <a:r>
              <a:rPr lang="ru-RU" altLang="ru-RU" sz="2000" u="sng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межрегиональном</a:t>
            </a: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, </a:t>
            </a:r>
            <a:r>
              <a:rPr lang="ru-RU" altLang="ru-RU" sz="2000" u="sng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региональном, муниципальном</a:t>
            </a: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 и </a:t>
            </a:r>
            <a:r>
              <a:rPr lang="ru-RU" altLang="ru-RU" sz="2000" u="sng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объектовом</a:t>
            </a: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 уровнях.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	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Основной задачей РСЧС является: обеспечение готовности к действиям </a:t>
            </a: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органов управления, сил и средств, предназначенных и выделяемых для предупреждения и ликвидации чрезвычайных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ситуаций.</a:t>
            </a:r>
            <a:endParaRPr lang="ru-RU" altLang="ru-RU" sz="2000" dirty="0">
              <a:solidFill>
                <a:prstClr val="black"/>
              </a:solidFill>
              <a:latin typeface="Times New Roman Cyr" charset="-52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	На </a:t>
            </a: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каждом уровне единой системы создаются: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координационные органы,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постоянно действующие органы управления,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органы повседневного управления,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силы и средства,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резервы финансовых и материальных ресурсов,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системы связи и оповещения органов управления и сил единой системы,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системы оповещения населения о чрезвычайных ситуациях,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 Cyr" charset="-52"/>
                <a:cs typeface="Times New Roman" pitchFamily="18" charset="0"/>
              </a:rPr>
              <a:t>системы информирования населения о чрезвычайных ситуациях.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84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7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Возникновение </a:t>
            </a:r>
            <a:r>
              <a:rPr lang="ru-RU" altLang="ru-RU" sz="27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чрезвычайной </a:t>
            </a:r>
            <a:r>
              <a:rPr lang="ru-RU" altLang="ru-RU" sz="27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ситуации.</a:t>
            </a:r>
            <a:r>
              <a:rPr lang="ru-RU" altLang="ru-RU" sz="27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7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2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altLang="ru-RU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опасной ситуации, событию, происшествию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возникшему в природной, техногенной, бытовой и социальной среде и представляющему реальную угрозу для населения, территорий и объектов </a:t>
            </a:r>
            <a:r>
              <a:rPr lang="ru-RU" altLang="ru-RU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 присвоен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уровень опасности – </a:t>
            </a:r>
            <a:r>
              <a:rPr lang="ru-RU" altLang="ru-RU" sz="22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чрезвычайная </a:t>
            </a:r>
            <a:r>
              <a:rPr lang="ru-RU" altLang="ru-RU" sz="22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ситуация.</a:t>
            </a: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определение события (происшествия) как чрезвычайная ситуация дается руководителю соответствующего уровня РСЧС в зависимости от масштабов произошедшего.</a:t>
            </a:r>
          </a:p>
          <a:p>
            <a:pPr marL="0" lvl="0" indent="0" algn="ctr" eaLnBrk="0" fontAlgn="base" hangingPunct="0">
              <a:spcBef>
                <a:spcPct val="40000"/>
              </a:spcBef>
              <a:spcAft>
                <a:spcPct val="0"/>
              </a:spcAft>
              <a:buNone/>
            </a:pPr>
            <a:r>
              <a:rPr lang="ru-RU" altLang="ru-RU" sz="24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чрезвычайной ситуации руководитель, принявший данное решение должен:</a:t>
            </a:r>
          </a:p>
          <a:p>
            <a:pPr marL="0" lvl="0" indent="0" algn="just" eaLnBrk="0" fontAlgn="base" hangingPunct="0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изменить режим функционирования для органов управления, сил и средств соответствующего уровня РСЧС;</a:t>
            </a:r>
          </a:p>
          <a:p>
            <a:pPr marL="0" lvl="0" indent="0" algn="just" eaLnBrk="0" fontAlgn="base" hangingPunct="0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классифицировать ЧС по характеру и по масштабу;</a:t>
            </a:r>
          </a:p>
          <a:p>
            <a:pPr marL="0" lvl="0" indent="0" algn="just" eaLnBrk="0" fontAlgn="base" hangingPunct="0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определить и обеспечить соответствующий уровень реагирования на возникшую ЧС;</a:t>
            </a:r>
          </a:p>
          <a:p>
            <a:pPr marL="0" lvl="0" indent="0" algn="just" eaLnBrk="0" fontAlgn="base" hangingPunct="0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организовать управление и обеспечить руководство ликвидацией ЧС.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14225</TotalTime>
  <Words>2236</Words>
  <Application>Microsoft Office PowerPoint</Application>
  <PresentationFormat>Экран (4:3)</PresentationFormat>
  <Paragraphs>416</Paragraphs>
  <Slides>36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9" baseType="lpstr">
      <vt:lpstr>MS Gothic</vt:lpstr>
      <vt:lpstr>Arial</vt:lpstr>
      <vt:lpstr>Arial Narrow</vt:lpstr>
      <vt:lpstr>Arial Unicode MS</vt:lpstr>
      <vt:lpstr>Calibri</vt:lpstr>
      <vt:lpstr>Symbol</vt:lpstr>
      <vt:lpstr>Tahoma</vt:lpstr>
      <vt:lpstr>Times New Roman</vt:lpstr>
      <vt:lpstr>Times New Roman CYR</vt:lpstr>
      <vt:lpstr>Times New Roman CYR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Нормативные документы.</vt:lpstr>
      <vt:lpstr>Нормативные документы.</vt:lpstr>
      <vt:lpstr>Презентация PowerPoint</vt:lpstr>
      <vt:lpstr>Презентация PowerPoint</vt:lpstr>
      <vt:lpstr> Возникновение чрезвычайной ситуации. </vt:lpstr>
      <vt:lpstr>Презентация PowerPoint</vt:lpstr>
      <vt:lpstr>Презентация PowerPoint</vt:lpstr>
      <vt:lpstr> Классификация по характеру и источникам ЧС.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Критерии чрезвычайной ситуации. </vt:lpstr>
      <vt:lpstr> Техногенные ЧС.  Источники возникновения.  (Приказ МЧС №429) </vt:lpstr>
      <vt:lpstr> Природные ЧС.  Источники возникновения.  (Приказ МЧС № 429) </vt:lpstr>
      <vt:lpstr>Презентация PowerPoint</vt:lpstr>
      <vt:lpstr>Презентация PowerPoint</vt:lpstr>
      <vt:lpstr> Уровни реагирования при угрозе (возникновении) ЧС (68-ФЗ, ст. 8, 9)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Хлызов П. С.</dc:creator>
  <cp:lastModifiedBy>user</cp:lastModifiedBy>
  <cp:revision>561</cp:revision>
  <dcterms:modified xsi:type="dcterms:W3CDTF">2023-11-22T06:01:59Z</dcterms:modified>
</cp:coreProperties>
</file>