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10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4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6" r:id="rId12"/>
    <p:sldId id="275" r:id="rId13"/>
  </p:sldIdLst>
  <p:sldSz cx="12204700" cy="6858000"/>
  <p:notesSz cx="122047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2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5352" y="2125980"/>
            <a:ext cx="10373995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30705" y="3840480"/>
            <a:ext cx="854329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94F0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3F3F3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94F0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10235" y="1577340"/>
            <a:ext cx="5309044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5420" y="1577340"/>
            <a:ext cx="5309044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94F0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0796" y="20154"/>
            <a:ext cx="1216025" cy="6838315"/>
          </a:xfrm>
          <a:custGeom>
            <a:avLst/>
            <a:gdLst/>
            <a:ahLst/>
            <a:cxnLst/>
            <a:rect l="l" t="t" r="r" b="b"/>
            <a:pathLst>
              <a:path w="1216025" h="6838315">
                <a:moveTo>
                  <a:pt x="0" y="0"/>
                </a:moveTo>
                <a:lnTo>
                  <a:pt x="1215743" y="6837845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370796" y="0"/>
            <a:ext cx="1219835" cy="6858000"/>
          </a:xfrm>
          <a:custGeom>
            <a:avLst/>
            <a:gdLst/>
            <a:ahLst/>
            <a:cxnLst/>
            <a:rect l="l" t="t" r="r" b="b"/>
            <a:pathLst>
              <a:path w="1219834" h="6858000">
                <a:moveTo>
                  <a:pt x="0" y="0"/>
                </a:moveTo>
                <a:lnTo>
                  <a:pt x="1219327" y="6858000"/>
                </a:lnTo>
              </a:path>
            </a:pathLst>
          </a:custGeom>
          <a:ln w="9359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455227" y="3701516"/>
            <a:ext cx="4733290" cy="3156585"/>
          </a:xfrm>
          <a:custGeom>
            <a:avLst/>
            <a:gdLst/>
            <a:ahLst/>
            <a:cxnLst/>
            <a:rect l="l" t="t" r="r" b="b"/>
            <a:pathLst>
              <a:path w="4733290" h="3156584">
                <a:moveTo>
                  <a:pt x="4733292" y="0"/>
                </a:moveTo>
                <a:lnTo>
                  <a:pt x="0" y="3156483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425004" y="3681361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638"/>
                </a:lnTo>
              </a:path>
            </a:pathLst>
          </a:custGeom>
          <a:ln w="9359">
            <a:solidFill>
              <a:srgbClr val="D8D8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188944" y="16916"/>
            <a:ext cx="2999740" cy="6841490"/>
          </a:xfrm>
          <a:custGeom>
            <a:avLst/>
            <a:gdLst/>
            <a:ahLst/>
            <a:cxnLst/>
            <a:rect l="l" t="t" r="r" b="b"/>
            <a:pathLst>
              <a:path w="2999740" h="6841490">
                <a:moveTo>
                  <a:pt x="2999575" y="0"/>
                </a:moveTo>
                <a:lnTo>
                  <a:pt x="2037652" y="0"/>
                </a:lnTo>
                <a:lnTo>
                  <a:pt x="0" y="6841083"/>
                </a:lnTo>
                <a:lnTo>
                  <a:pt x="2999575" y="6841083"/>
                </a:lnTo>
                <a:lnTo>
                  <a:pt x="2999575" y="0"/>
                </a:lnTo>
                <a:close/>
              </a:path>
            </a:pathLst>
          </a:custGeom>
          <a:solidFill>
            <a:srgbClr val="000000">
              <a:alpha val="104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181439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7080" y="0"/>
                </a:moveTo>
                <a:lnTo>
                  <a:pt x="2042584" y="0"/>
                </a:lnTo>
                <a:lnTo>
                  <a:pt x="0" y="6857644"/>
                </a:lnTo>
                <a:lnTo>
                  <a:pt x="3007080" y="6857644"/>
                </a:lnTo>
                <a:lnTo>
                  <a:pt x="3007080" y="0"/>
                </a:lnTo>
                <a:close/>
              </a:path>
            </a:pathLst>
          </a:custGeom>
          <a:solidFill>
            <a:srgbClr val="8FC125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9603359" y="16916"/>
            <a:ext cx="2588260" cy="6841490"/>
          </a:xfrm>
          <a:custGeom>
            <a:avLst/>
            <a:gdLst/>
            <a:ahLst/>
            <a:cxnLst/>
            <a:rect l="l" t="t" r="r" b="b"/>
            <a:pathLst>
              <a:path w="2588259" h="6841490">
                <a:moveTo>
                  <a:pt x="2587675" y="0"/>
                </a:moveTo>
                <a:lnTo>
                  <a:pt x="0" y="0"/>
                </a:lnTo>
                <a:lnTo>
                  <a:pt x="1204438" y="6841083"/>
                </a:lnTo>
                <a:lnTo>
                  <a:pt x="2587675" y="6841083"/>
                </a:lnTo>
                <a:lnTo>
                  <a:pt x="2587675" y="0"/>
                </a:lnTo>
                <a:close/>
              </a:path>
            </a:pathLst>
          </a:custGeom>
          <a:solidFill>
            <a:srgbClr val="000000">
              <a:alpha val="6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9604879" y="0"/>
            <a:ext cx="2586355" cy="6858000"/>
          </a:xfrm>
          <a:custGeom>
            <a:avLst/>
            <a:gdLst/>
            <a:ahLst/>
            <a:cxnLst/>
            <a:rect l="l" t="t" r="r" b="b"/>
            <a:pathLst>
              <a:path w="2586354" h="6858000">
                <a:moveTo>
                  <a:pt x="2586155" y="0"/>
                </a:moveTo>
                <a:lnTo>
                  <a:pt x="0" y="0"/>
                </a:lnTo>
                <a:lnTo>
                  <a:pt x="1207354" y="6857644"/>
                </a:lnTo>
                <a:lnTo>
                  <a:pt x="2586155" y="6857644"/>
                </a:lnTo>
                <a:lnTo>
                  <a:pt x="2586155" y="0"/>
                </a:lnTo>
                <a:close/>
              </a:path>
            </a:pathLst>
          </a:custGeom>
          <a:solidFill>
            <a:srgbClr val="8FC1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953215" y="3073323"/>
            <a:ext cx="3238500" cy="3785235"/>
          </a:xfrm>
          <a:custGeom>
            <a:avLst/>
            <a:gdLst/>
            <a:ahLst/>
            <a:cxnLst/>
            <a:rect l="l" t="t" r="r" b="b"/>
            <a:pathLst>
              <a:path w="3238500" h="3785234">
                <a:moveTo>
                  <a:pt x="3238188" y="0"/>
                </a:moveTo>
                <a:lnTo>
                  <a:pt x="0" y="3784676"/>
                </a:lnTo>
                <a:lnTo>
                  <a:pt x="3238188" y="3784676"/>
                </a:lnTo>
                <a:lnTo>
                  <a:pt x="3238188" y="0"/>
                </a:lnTo>
                <a:close/>
              </a:path>
            </a:pathLst>
          </a:custGeom>
          <a:solidFill>
            <a:srgbClr val="000000">
              <a:alpha val="25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8931961" y="3047758"/>
            <a:ext cx="3259454" cy="3810000"/>
          </a:xfrm>
          <a:custGeom>
            <a:avLst/>
            <a:gdLst/>
            <a:ahLst/>
            <a:cxnLst/>
            <a:rect l="l" t="t" r="r" b="b"/>
            <a:pathLst>
              <a:path w="3259454" h="3810000">
                <a:moveTo>
                  <a:pt x="3259442" y="0"/>
                </a:moveTo>
                <a:lnTo>
                  <a:pt x="0" y="3809517"/>
                </a:lnTo>
                <a:lnTo>
                  <a:pt x="3259442" y="3809517"/>
                </a:lnTo>
                <a:lnTo>
                  <a:pt x="3259442" y="0"/>
                </a:lnTo>
                <a:close/>
              </a:path>
            </a:pathLst>
          </a:custGeom>
          <a:solidFill>
            <a:srgbClr val="539F20">
              <a:alpha val="71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9334081" y="16916"/>
            <a:ext cx="2854325" cy="6841490"/>
          </a:xfrm>
          <a:custGeom>
            <a:avLst/>
            <a:gdLst/>
            <a:ahLst/>
            <a:cxnLst/>
            <a:rect l="l" t="t" r="r" b="b"/>
            <a:pathLst>
              <a:path w="2854325" h="6841490">
                <a:moveTo>
                  <a:pt x="2854083" y="0"/>
                </a:moveTo>
                <a:lnTo>
                  <a:pt x="0" y="0"/>
                </a:lnTo>
                <a:lnTo>
                  <a:pt x="2461249" y="6841083"/>
                </a:lnTo>
                <a:lnTo>
                  <a:pt x="2854083" y="6841083"/>
                </a:lnTo>
                <a:lnTo>
                  <a:pt x="2854083" y="0"/>
                </a:lnTo>
                <a:close/>
              </a:path>
            </a:pathLst>
          </a:custGeom>
          <a:solidFill>
            <a:srgbClr val="000000">
              <a:alpha val="244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9337188" y="0"/>
            <a:ext cx="2851150" cy="6858000"/>
          </a:xfrm>
          <a:custGeom>
            <a:avLst/>
            <a:gdLst/>
            <a:ahLst/>
            <a:cxnLst/>
            <a:rect l="l" t="t" r="r" b="b"/>
            <a:pathLst>
              <a:path w="2851150" h="6858000">
                <a:moveTo>
                  <a:pt x="2850976" y="0"/>
                </a:moveTo>
                <a:lnTo>
                  <a:pt x="0" y="0"/>
                </a:lnTo>
                <a:lnTo>
                  <a:pt x="2467208" y="6857644"/>
                </a:lnTo>
                <a:lnTo>
                  <a:pt x="2850976" y="6857644"/>
                </a:lnTo>
                <a:lnTo>
                  <a:pt x="2850976" y="0"/>
                </a:lnTo>
                <a:close/>
              </a:path>
            </a:pathLst>
          </a:custGeom>
          <a:solidFill>
            <a:srgbClr val="3E7718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10902386" y="16916"/>
            <a:ext cx="1285875" cy="6841490"/>
          </a:xfrm>
          <a:custGeom>
            <a:avLst/>
            <a:gdLst/>
            <a:ahLst/>
            <a:cxnLst/>
            <a:rect l="l" t="t" r="r" b="b"/>
            <a:pathLst>
              <a:path w="1285875" h="6841490">
                <a:moveTo>
                  <a:pt x="1285778" y="0"/>
                </a:moveTo>
                <a:lnTo>
                  <a:pt x="1015776" y="0"/>
                </a:lnTo>
                <a:lnTo>
                  <a:pt x="0" y="6841083"/>
                </a:lnTo>
                <a:lnTo>
                  <a:pt x="1285778" y="6841083"/>
                </a:lnTo>
                <a:lnTo>
                  <a:pt x="1285778" y="0"/>
                </a:lnTo>
                <a:close/>
              </a:path>
            </a:pathLst>
          </a:custGeom>
          <a:solidFill>
            <a:srgbClr val="000000">
              <a:alpha val="244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10898644" y="0"/>
            <a:ext cx="1289685" cy="6858000"/>
          </a:xfrm>
          <a:custGeom>
            <a:avLst/>
            <a:gdLst/>
            <a:ahLst/>
            <a:cxnLst/>
            <a:rect l="l" t="t" r="r" b="b"/>
            <a:pathLst>
              <a:path w="1289684" h="6858000">
                <a:moveTo>
                  <a:pt x="1289519" y="0"/>
                </a:moveTo>
                <a:lnTo>
                  <a:pt x="1018235" y="0"/>
                </a:lnTo>
                <a:lnTo>
                  <a:pt x="0" y="6857644"/>
                </a:lnTo>
                <a:lnTo>
                  <a:pt x="1289519" y="6857644"/>
                </a:lnTo>
                <a:lnTo>
                  <a:pt x="1289519" y="0"/>
                </a:lnTo>
                <a:close/>
              </a:path>
            </a:pathLst>
          </a:custGeom>
          <a:solidFill>
            <a:srgbClr val="BFE373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10938954" y="16916"/>
            <a:ext cx="1249680" cy="6841490"/>
          </a:xfrm>
          <a:custGeom>
            <a:avLst/>
            <a:gdLst/>
            <a:ahLst/>
            <a:cxnLst/>
            <a:rect l="l" t="t" r="r" b="b"/>
            <a:pathLst>
              <a:path w="1249679" h="6841490">
                <a:moveTo>
                  <a:pt x="1249565" y="0"/>
                </a:moveTo>
                <a:lnTo>
                  <a:pt x="0" y="0"/>
                </a:lnTo>
                <a:lnTo>
                  <a:pt x="1104742" y="6841083"/>
                </a:lnTo>
                <a:lnTo>
                  <a:pt x="1249565" y="6841083"/>
                </a:lnTo>
                <a:lnTo>
                  <a:pt x="1249565" y="0"/>
                </a:lnTo>
                <a:close/>
              </a:path>
            </a:pathLst>
          </a:custGeom>
          <a:solidFill>
            <a:srgbClr val="000000">
              <a:alpha val="2274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109403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171" y="0"/>
                </a:moveTo>
                <a:lnTo>
                  <a:pt x="0" y="0"/>
                </a:lnTo>
                <a:lnTo>
                  <a:pt x="1107417" y="6857644"/>
                </a:lnTo>
                <a:lnTo>
                  <a:pt x="1248171" y="6857644"/>
                </a:lnTo>
                <a:lnTo>
                  <a:pt x="1248171" y="0"/>
                </a:lnTo>
                <a:close/>
              </a:path>
            </a:pathLst>
          </a:custGeom>
          <a:solidFill>
            <a:srgbClr val="8FC125">
              <a:alpha val="6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0385605" y="3615473"/>
            <a:ext cx="1803400" cy="3242945"/>
          </a:xfrm>
          <a:custGeom>
            <a:avLst/>
            <a:gdLst/>
            <a:ahLst/>
            <a:cxnLst/>
            <a:rect l="l" t="t" r="r" b="b"/>
            <a:pathLst>
              <a:path w="1803400" h="3242945">
                <a:moveTo>
                  <a:pt x="1802915" y="0"/>
                </a:moveTo>
                <a:lnTo>
                  <a:pt x="0" y="3242525"/>
                </a:lnTo>
                <a:lnTo>
                  <a:pt x="1802915" y="3242525"/>
                </a:lnTo>
                <a:lnTo>
                  <a:pt x="1802915" y="0"/>
                </a:lnTo>
                <a:close/>
              </a:path>
            </a:pathLst>
          </a:custGeom>
          <a:solidFill>
            <a:srgbClr val="000000">
              <a:alpha val="27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10371595" y="3589921"/>
            <a:ext cx="1817370" cy="3268345"/>
          </a:xfrm>
          <a:custGeom>
            <a:avLst/>
            <a:gdLst/>
            <a:ahLst/>
            <a:cxnLst/>
            <a:rect l="l" t="t" r="r" b="b"/>
            <a:pathLst>
              <a:path w="1817370" h="3268345">
                <a:moveTo>
                  <a:pt x="1816925" y="0"/>
                </a:moveTo>
                <a:lnTo>
                  <a:pt x="0" y="3267722"/>
                </a:lnTo>
                <a:lnTo>
                  <a:pt x="1816925" y="3267722"/>
                </a:lnTo>
                <a:lnTo>
                  <a:pt x="1816925" y="0"/>
                </a:lnTo>
                <a:close/>
              </a:path>
            </a:pathLst>
          </a:custGeom>
          <a:solidFill>
            <a:srgbClr val="8FC1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0" y="4038841"/>
            <a:ext cx="444500" cy="2819400"/>
          </a:xfrm>
          <a:custGeom>
            <a:avLst/>
            <a:gdLst/>
            <a:ahLst/>
            <a:cxnLst/>
            <a:rect l="l" t="t" r="r" b="b"/>
            <a:pathLst>
              <a:path w="444500" h="2819400">
                <a:moveTo>
                  <a:pt x="0" y="0"/>
                </a:moveTo>
                <a:lnTo>
                  <a:pt x="0" y="2819158"/>
                </a:lnTo>
                <a:lnTo>
                  <a:pt x="444225" y="2819158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2974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0" y="4013276"/>
            <a:ext cx="448309" cy="2844800"/>
          </a:xfrm>
          <a:custGeom>
            <a:avLst/>
            <a:gdLst/>
            <a:ahLst/>
            <a:cxnLst/>
            <a:rect l="l" t="t" r="r" b="b"/>
            <a:pathLst>
              <a:path w="448309" h="2844800">
                <a:moveTo>
                  <a:pt x="0" y="0"/>
                </a:moveTo>
                <a:lnTo>
                  <a:pt x="0" y="2844368"/>
                </a:lnTo>
                <a:lnTo>
                  <a:pt x="448195" y="2844368"/>
                </a:lnTo>
                <a:lnTo>
                  <a:pt x="0" y="0"/>
                </a:lnTo>
                <a:close/>
              </a:path>
            </a:pathLst>
          </a:custGeom>
          <a:solidFill>
            <a:srgbClr val="8FC125">
              <a:alpha val="8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6" name="bg object 3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1114" y="378002"/>
            <a:ext cx="1161719" cy="109223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0796" y="20154"/>
            <a:ext cx="1216025" cy="6838315"/>
          </a:xfrm>
          <a:custGeom>
            <a:avLst/>
            <a:gdLst/>
            <a:ahLst/>
            <a:cxnLst/>
            <a:rect l="l" t="t" r="r" b="b"/>
            <a:pathLst>
              <a:path w="1216025" h="6838315">
                <a:moveTo>
                  <a:pt x="0" y="0"/>
                </a:moveTo>
                <a:lnTo>
                  <a:pt x="1215743" y="6837845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370796" y="0"/>
            <a:ext cx="1219835" cy="6858000"/>
          </a:xfrm>
          <a:custGeom>
            <a:avLst/>
            <a:gdLst/>
            <a:ahLst/>
            <a:cxnLst/>
            <a:rect l="l" t="t" r="r" b="b"/>
            <a:pathLst>
              <a:path w="1219834" h="6858000">
                <a:moveTo>
                  <a:pt x="0" y="0"/>
                </a:moveTo>
                <a:lnTo>
                  <a:pt x="1219327" y="6858000"/>
                </a:lnTo>
              </a:path>
            </a:pathLst>
          </a:custGeom>
          <a:ln w="9359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455227" y="3701516"/>
            <a:ext cx="4733290" cy="3156585"/>
          </a:xfrm>
          <a:custGeom>
            <a:avLst/>
            <a:gdLst/>
            <a:ahLst/>
            <a:cxnLst/>
            <a:rect l="l" t="t" r="r" b="b"/>
            <a:pathLst>
              <a:path w="4733290" h="3156584">
                <a:moveTo>
                  <a:pt x="4733292" y="0"/>
                </a:moveTo>
                <a:lnTo>
                  <a:pt x="0" y="3156483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425004" y="3681361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638"/>
                </a:lnTo>
              </a:path>
            </a:pathLst>
          </a:custGeom>
          <a:ln w="9359">
            <a:solidFill>
              <a:srgbClr val="D8D8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188944" y="16916"/>
            <a:ext cx="2999740" cy="6841490"/>
          </a:xfrm>
          <a:custGeom>
            <a:avLst/>
            <a:gdLst/>
            <a:ahLst/>
            <a:cxnLst/>
            <a:rect l="l" t="t" r="r" b="b"/>
            <a:pathLst>
              <a:path w="2999740" h="6841490">
                <a:moveTo>
                  <a:pt x="2999575" y="0"/>
                </a:moveTo>
                <a:lnTo>
                  <a:pt x="2037652" y="0"/>
                </a:lnTo>
                <a:lnTo>
                  <a:pt x="0" y="6841083"/>
                </a:lnTo>
                <a:lnTo>
                  <a:pt x="2999575" y="6841083"/>
                </a:lnTo>
                <a:lnTo>
                  <a:pt x="2999575" y="0"/>
                </a:lnTo>
                <a:close/>
              </a:path>
            </a:pathLst>
          </a:custGeom>
          <a:solidFill>
            <a:srgbClr val="000000">
              <a:alpha val="104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181439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7080" y="0"/>
                </a:moveTo>
                <a:lnTo>
                  <a:pt x="2042584" y="0"/>
                </a:lnTo>
                <a:lnTo>
                  <a:pt x="0" y="6857644"/>
                </a:lnTo>
                <a:lnTo>
                  <a:pt x="3007080" y="6857644"/>
                </a:lnTo>
                <a:lnTo>
                  <a:pt x="3007080" y="0"/>
                </a:lnTo>
                <a:close/>
              </a:path>
            </a:pathLst>
          </a:custGeom>
          <a:solidFill>
            <a:srgbClr val="8FC125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9603359" y="16916"/>
            <a:ext cx="2588260" cy="6841490"/>
          </a:xfrm>
          <a:custGeom>
            <a:avLst/>
            <a:gdLst/>
            <a:ahLst/>
            <a:cxnLst/>
            <a:rect l="l" t="t" r="r" b="b"/>
            <a:pathLst>
              <a:path w="2588259" h="6841490">
                <a:moveTo>
                  <a:pt x="2587675" y="0"/>
                </a:moveTo>
                <a:lnTo>
                  <a:pt x="0" y="0"/>
                </a:lnTo>
                <a:lnTo>
                  <a:pt x="1204438" y="6841083"/>
                </a:lnTo>
                <a:lnTo>
                  <a:pt x="2587675" y="6841083"/>
                </a:lnTo>
                <a:lnTo>
                  <a:pt x="2587675" y="0"/>
                </a:lnTo>
                <a:close/>
              </a:path>
            </a:pathLst>
          </a:custGeom>
          <a:solidFill>
            <a:srgbClr val="000000">
              <a:alpha val="6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9604879" y="0"/>
            <a:ext cx="2586355" cy="6858000"/>
          </a:xfrm>
          <a:custGeom>
            <a:avLst/>
            <a:gdLst/>
            <a:ahLst/>
            <a:cxnLst/>
            <a:rect l="l" t="t" r="r" b="b"/>
            <a:pathLst>
              <a:path w="2586354" h="6858000">
                <a:moveTo>
                  <a:pt x="2586155" y="0"/>
                </a:moveTo>
                <a:lnTo>
                  <a:pt x="0" y="0"/>
                </a:lnTo>
                <a:lnTo>
                  <a:pt x="1207354" y="6857644"/>
                </a:lnTo>
                <a:lnTo>
                  <a:pt x="2586155" y="6857644"/>
                </a:lnTo>
                <a:lnTo>
                  <a:pt x="2586155" y="0"/>
                </a:lnTo>
                <a:close/>
              </a:path>
            </a:pathLst>
          </a:custGeom>
          <a:solidFill>
            <a:srgbClr val="8FC1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953215" y="3073323"/>
            <a:ext cx="3238500" cy="3785235"/>
          </a:xfrm>
          <a:custGeom>
            <a:avLst/>
            <a:gdLst/>
            <a:ahLst/>
            <a:cxnLst/>
            <a:rect l="l" t="t" r="r" b="b"/>
            <a:pathLst>
              <a:path w="3238500" h="3785234">
                <a:moveTo>
                  <a:pt x="3238188" y="0"/>
                </a:moveTo>
                <a:lnTo>
                  <a:pt x="0" y="3784676"/>
                </a:lnTo>
                <a:lnTo>
                  <a:pt x="3238188" y="3784676"/>
                </a:lnTo>
                <a:lnTo>
                  <a:pt x="3238188" y="0"/>
                </a:lnTo>
                <a:close/>
              </a:path>
            </a:pathLst>
          </a:custGeom>
          <a:solidFill>
            <a:srgbClr val="000000">
              <a:alpha val="25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8931961" y="3047758"/>
            <a:ext cx="3259454" cy="3810000"/>
          </a:xfrm>
          <a:custGeom>
            <a:avLst/>
            <a:gdLst/>
            <a:ahLst/>
            <a:cxnLst/>
            <a:rect l="l" t="t" r="r" b="b"/>
            <a:pathLst>
              <a:path w="3259454" h="3810000">
                <a:moveTo>
                  <a:pt x="3259442" y="0"/>
                </a:moveTo>
                <a:lnTo>
                  <a:pt x="0" y="3809517"/>
                </a:lnTo>
                <a:lnTo>
                  <a:pt x="3259442" y="3809517"/>
                </a:lnTo>
                <a:lnTo>
                  <a:pt x="3259442" y="0"/>
                </a:lnTo>
                <a:close/>
              </a:path>
            </a:pathLst>
          </a:custGeom>
          <a:solidFill>
            <a:srgbClr val="539F20">
              <a:alpha val="71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9334081" y="16916"/>
            <a:ext cx="2854325" cy="6841490"/>
          </a:xfrm>
          <a:custGeom>
            <a:avLst/>
            <a:gdLst/>
            <a:ahLst/>
            <a:cxnLst/>
            <a:rect l="l" t="t" r="r" b="b"/>
            <a:pathLst>
              <a:path w="2854325" h="6841490">
                <a:moveTo>
                  <a:pt x="2854083" y="0"/>
                </a:moveTo>
                <a:lnTo>
                  <a:pt x="0" y="0"/>
                </a:lnTo>
                <a:lnTo>
                  <a:pt x="2461249" y="6841083"/>
                </a:lnTo>
                <a:lnTo>
                  <a:pt x="2854083" y="6841083"/>
                </a:lnTo>
                <a:lnTo>
                  <a:pt x="2854083" y="0"/>
                </a:lnTo>
                <a:close/>
              </a:path>
            </a:pathLst>
          </a:custGeom>
          <a:solidFill>
            <a:srgbClr val="000000">
              <a:alpha val="244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9337188" y="0"/>
            <a:ext cx="2851150" cy="6858000"/>
          </a:xfrm>
          <a:custGeom>
            <a:avLst/>
            <a:gdLst/>
            <a:ahLst/>
            <a:cxnLst/>
            <a:rect l="l" t="t" r="r" b="b"/>
            <a:pathLst>
              <a:path w="2851150" h="6858000">
                <a:moveTo>
                  <a:pt x="2850976" y="0"/>
                </a:moveTo>
                <a:lnTo>
                  <a:pt x="0" y="0"/>
                </a:lnTo>
                <a:lnTo>
                  <a:pt x="2467208" y="6857644"/>
                </a:lnTo>
                <a:lnTo>
                  <a:pt x="2850976" y="6857644"/>
                </a:lnTo>
                <a:lnTo>
                  <a:pt x="2850976" y="0"/>
                </a:lnTo>
                <a:close/>
              </a:path>
            </a:pathLst>
          </a:custGeom>
          <a:solidFill>
            <a:srgbClr val="3E7718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10902386" y="16916"/>
            <a:ext cx="1285875" cy="6841490"/>
          </a:xfrm>
          <a:custGeom>
            <a:avLst/>
            <a:gdLst/>
            <a:ahLst/>
            <a:cxnLst/>
            <a:rect l="l" t="t" r="r" b="b"/>
            <a:pathLst>
              <a:path w="1285875" h="6841490">
                <a:moveTo>
                  <a:pt x="1285778" y="0"/>
                </a:moveTo>
                <a:lnTo>
                  <a:pt x="1015776" y="0"/>
                </a:lnTo>
                <a:lnTo>
                  <a:pt x="0" y="6841083"/>
                </a:lnTo>
                <a:lnTo>
                  <a:pt x="1285778" y="6841083"/>
                </a:lnTo>
                <a:lnTo>
                  <a:pt x="1285778" y="0"/>
                </a:lnTo>
                <a:close/>
              </a:path>
            </a:pathLst>
          </a:custGeom>
          <a:solidFill>
            <a:srgbClr val="000000">
              <a:alpha val="244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10898644" y="0"/>
            <a:ext cx="1289685" cy="6858000"/>
          </a:xfrm>
          <a:custGeom>
            <a:avLst/>
            <a:gdLst/>
            <a:ahLst/>
            <a:cxnLst/>
            <a:rect l="l" t="t" r="r" b="b"/>
            <a:pathLst>
              <a:path w="1289684" h="6858000">
                <a:moveTo>
                  <a:pt x="1289519" y="0"/>
                </a:moveTo>
                <a:lnTo>
                  <a:pt x="1018235" y="0"/>
                </a:lnTo>
                <a:lnTo>
                  <a:pt x="0" y="6857644"/>
                </a:lnTo>
                <a:lnTo>
                  <a:pt x="1289519" y="6857644"/>
                </a:lnTo>
                <a:lnTo>
                  <a:pt x="1289519" y="0"/>
                </a:lnTo>
                <a:close/>
              </a:path>
            </a:pathLst>
          </a:custGeom>
          <a:solidFill>
            <a:srgbClr val="BFE373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10938954" y="16916"/>
            <a:ext cx="1249680" cy="6841490"/>
          </a:xfrm>
          <a:custGeom>
            <a:avLst/>
            <a:gdLst/>
            <a:ahLst/>
            <a:cxnLst/>
            <a:rect l="l" t="t" r="r" b="b"/>
            <a:pathLst>
              <a:path w="1249679" h="6841490">
                <a:moveTo>
                  <a:pt x="1249565" y="0"/>
                </a:moveTo>
                <a:lnTo>
                  <a:pt x="0" y="0"/>
                </a:lnTo>
                <a:lnTo>
                  <a:pt x="1104742" y="6841083"/>
                </a:lnTo>
                <a:lnTo>
                  <a:pt x="1249565" y="6841083"/>
                </a:lnTo>
                <a:lnTo>
                  <a:pt x="1249565" y="0"/>
                </a:lnTo>
                <a:close/>
              </a:path>
            </a:pathLst>
          </a:custGeom>
          <a:solidFill>
            <a:srgbClr val="000000">
              <a:alpha val="2274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109403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171" y="0"/>
                </a:moveTo>
                <a:lnTo>
                  <a:pt x="0" y="0"/>
                </a:lnTo>
                <a:lnTo>
                  <a:pt x="1107417" y="6857644"/>
                </a:lnTo>
                <a:lnTo>
                  <a:pt x="1248171" y="6857644"/>
                </a:lnTo>
                <a:lnTo>
                  <a:pt x="1248171" y="0"/>
                </a:lnTo>
                <a:close/>
              </a:path>
            </a:pathLst>
          </a:custGeom>
          <a:solidFill>
            <a:srgbClr val="8FC125">
              <a:alpha val="6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0385605" y="3615473"/>
            <a:ext cx="1803400" cy="3242945"/>
          </a:xfrm>
          <a:custGeom>
            <a:avLst/>
            <a:gdLst/>
            <a:ahLst/>
            <a:cxnLst/>
            <a:rect l="l" t="t" r="r" b="b"/>
            <a:pathLst>
              <a:path w="1803400" h="3242945">
                <a:moveTo>
                  <a:pt x="1802915" y="0"/>
                </a:moveTo>
                <a:lnTo>
                  <a:pt x="0" y="3242525"/>
                </a:lnTo>
                <a:lnTo>
                  <a:pt x="1802915" y="3242525"/>
                </a:lnTo>
                <a:lnTo>
                  <a:pt x="1802915" y="0"/>
                </a:lnTo>
                <a:close/>
              </a:path>
            </a:pathLst>
          </a:custGeom>
          <a:solidFill>
            <a:srgbClr val="000000">
              <a:alpha val="27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10371595" y="3589921"/>
            <a:ext cx="1817370" cy="3268345"/>
          </a:xfrm>
          <a:custGeom>
            <a:avLst/>
            <a:gdLst/>
            <a:ahLst/>
            <a:cxnLst/>
            <a:rect l="l" t="t" r="r" b="b"/>
            <a:pathLst>
              <a:path w="1817370" h="3268345">
                <a:moveTo>
                  <a:pt x="1816925" y="0"/>
                </a:moveTo>
                <a:lnTo>
                  <a:pt x="0" y="3267722"/>
                </a:lnTo>
                <a:lnTo>
                  <a:pt x="1816925" y="3267722"/>
                </a:lnTo>
                <a:lnTo>
                  <a:pt x="1816925" y="0"/>
                </a:lnTo>
                <a:close/>
              </a:path>
            </a:pathLst>
          </a:custGeom>
          <a:solidFill>
            <a:srgbClr val="8FC1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0" y="4038841"/>
            <a:ext cx="444500" cy="2819400"/>
          </a:xfrm>
          <a:custGeom>
            <a:avLst/>
            <a:gdLst/>
            <a:ahLst/>
            <a:cxnLst/>
            <a:rect l="l" t="t" r="r" b="b"/>
            <a:pathLst>
              <a:path w="444500" h="2819400">
                <a:moveTo>
                  <a:pt x="0" y="0"/>
                </a:moveTo>
                <a:lnTo>
                  <a:pt x="0" y="2819158"/>
                </a:lnTo>
                <a:lnTo>
                  <a:pt x="444225" y="2819158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2974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0" y="4013276"/>
            <a:ext cx="448309" cy="2844800"/>
          </a:xfrm>
          <a:custGeom>
            <a:avLst/>
            <a:gdLst/>
            <a:ahLst/>
            <a:cxnLst/>
            <a:rect l="l" t="t" r="r" b="b"/>
            <a:pathLst>
              <a:path w="448309" h="2844800">
                <a:moveTo>
                  <a:pt x="0" y="0"/>
                </a:moveTo>
                <a:lnTo>
                  <a:pt x="0" y="2844368"/>
                </a:lnTo>
                <a:lnTo>
                  <a:pt x="448195" y="2844368"/>
                </a:lnTo>
                <a:lnTo>
                  <a:pt x="0" y="0"/>
                </a:lnTo>
                <a:close/>
              </a:path>
            </a:pathLst>
          </a:custGeom>
          <a:solidFill>
            <a:srgbClr val="8FC125">
              <a:alpha val="8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89899" y="641070"/>
            <a:ext cx="8424900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294F0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7621" y="2411895"/>
            <a:ext cx="8724900" cy="1925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3F3F3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9598" y="6377940"/>
            <a:ext cx="3905504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10235" y="6377940"/>
            <a:ext cx="2807081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87384" y="6377940"/>
            <a:ext cx="2807081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562" y="304800"/>
            <a:ext cx="8492490" cy="20441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50"/>
              </a:spcBef>
            </a:pPr>
            <a:r>
              <a:rPr lang="ru-RU" sz="4400" b="1" spc="-5" dirty="0">
                <a:solidFill>
                  <a:srgbClr val="922212"/>
                </a:solidFill>
                <a:latin typeface="Trebuchet MS"/>
                <a:cs typeface="Trebuchet MS"/>
              </a:rPr>
              <a:t>Действия населения по обеспечению пожарной безопасности</a:t>
            </a:r>
            <a:endParaRPr lang="ru-RU" sz="4400" dirty="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7950" y="2359306"/>
            <a:ext cx="7062114" cy="382499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28545" marR="5080" indent="-23164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Правила пользования первичными средствами </a:t>
            </a:r>
            <a:r>
              <a:rPr spc="-710" dirty="0"/>
              <a:t> </a:t>
            </a:r>
            <a:r>
              <a:rPr spc="-5" dirty="0"/>
              <a:t>пожаротушения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20343" y="1781898"/>
            <a:ext cx="8198484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Пожарный</a:t>
            </a:r>
            <a:r>
              <a:rPr sz="1800" b="1" spc="-1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щит</a:t>
            </a:r>
            <a:r>
              <a:rPr sz="1800" b="1" spc="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b="1" dirty="0">
                <a:solidFill>
                  <a:srgbClr val="294F0F"/>
                </a:solidFill>
                <a:latin typeface="Trebuchet MS"/>
                <a:cs typeface="Trebuchet MS"/>
              </a:rPr>
              <a:t>- </a:t>
            </a: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п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редставляет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собой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место,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где сосредоточены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основные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средство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пожаротушения.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Основное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его</a:t>
            </a:r>
            <a:r>
              <a:rPr sz="1800" spc="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назначение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–</a:t>
            </a:r>
            <a:r>
              <a:rPr sz="1800" spc="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обеспечение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простого </a:t>
            </a:r>
            <a:r>
              <a:rPr sz="1800" spc="-53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доступа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персонала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предприятия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к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средствам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пожаротушения.</a:t>
            </a:r>
            <a:endParaRPr sz="1800" dirty="0">
              <a:latin typeface="Trebuchet MS"/>
              <a:cs typeface="Trebuchet MS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614414" y="2734376"/>
            <a:ext cx="6886575" cy="4036060"/>
            <a:chOff x="1614414" y="2734376"/>
            <a:chExt cx="6886575" cy="4036060"/>
          </a:xfrm>
        </p:grpSpPr>
        <p:sp>
          <p:nvSpPr>
            <p:cNvPr id="6" name="object 6"/>
            <p:cNvSpPr/>
            <p:nvPr/>
          </p:nvSpPr>
          <p:spPr>
            <a:xfrm>
              <a:off x="1703158" y="2841116"/>
              <a:ext cx="6708775" cy="3839845"/>
            </a:xfrm>
            <a:custGeom>
              <a:avLst/>
              <a:gdLst/>
              <a:ahLst/>
              <a:cxnLst/>
              <a:rect l="l" t="t" r="r" b="b"/>
              <a:pathLst>
                <a:path w="6708775" h="3839845">
                  <a:moveTo>
                    <a:pt x="6708597" y="0"/>
                  </a:moveTo>
                  <a:lnTo>
                    <a:pt x="0" y="0"/>
                  </a:lnTo>
                  <a:lnTo>
                    <a:pt x="0" y="3839768"/>
                  </a:lnTo>
                  <a:lnTo>
                    <a:pt x="6708597" y="3839768"/>
                  </a:lnTo>
                  <a:lnTo>
                    <a:pt x="6708597" y="0"/>
                  </a:lnTo>
                  <a:close/>
                </a:path>
              </a:pathLst>
            </a:custGeom>
            <a:solidFill>
              <a:srgbClr val="000000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58874" y="2796844"/>
              <a:ext cx="6797675" cy="3928745"/>
            </a:xfrm>
            <a:custGeom>
              <a:avLst/>
              <a:gdLst/>
              <a:ahLst/>
              <a:cxnLst/>
              <a:rect l="l" t="t" r="r" b="b"/>
              <a:pathLst>
                <a:path w="6797675" h="3928745">
                  <a:moveTo>
                    <a:pt x="0" y="0"/>
                  </a:moveTo>
                  <a:lnTo>
                    <a:pt x="6797522" y="0"/>
                  </a:lnTo>
                  <a:lnTo>
                    <a:pt x="6797522" y="3928681"/>
                  </a:lnTo>
                  <a:lnTo>
                    <a:pt x="0" y="3928681"/>
                  </a:lnTo>
                  <a:lnTo>
                    <a:pt x="0" y="0"/>
                  </a:lnTo>
                  <a:close/>
                </a:path>
              </a:pathLst>
            </a:custGeom>
            <a:ln w="889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03158" y="2822765"/>
              <a:ext cx="6708597" cy="3839756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1658874" y="2778836"/>
              <a:ext cx="6797675" cy="3928745"/>
            </a:xfrm>
            <a:custGeom>
              <a:avLst/>
              <a:gdLst/>
              <a:ahLst/>
              <a:cxnLst/>
              <a:rect l="l" t="t" r="r" b="b"/>
              <a:pathLst>
                <a:path w="6797675" h="3928745">
                  <a:moveTo>
                    <a:pt x="0" y="0"/>
                  </a:moveTo>
                  <a:lnTo>
                    <a:pt x="6797522" y="0"/>
                  </a:lnTo>
                  <a:lnTo>
                    <a:pt x="6797522" y="3928681"/>
                  </a:lnTo>
                  <a:lnTo>
                    <a:pt x="0" y="3928681"/>
                  </a:lnTo>
                  <a:lnTo>
                    <a:pt x="0" y="0"/>
                  </a:lnTo>
                  <a:close/>
                </a:path>
              </a:pathLst>
            </a:custGeom>
            <a:ln w="8891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9899" y="641070"/>
            <a:ext cx="84249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28545" marR="5080" indent="-2316480">
              <a:lnSpc>
                <a:spcPct val="100000"/>
              </a:lnSpc>
              <a:spcBef>
                <a:spcPts val="100"/>
              </a:spcBef>
            </a:pPr>
            <a:r>
              <a:rPr lang="ru-RU" spc="-5" dirty="0"/>
              <a:t>Автономный дымовой пожарный извещатель</a:t>
            </a:r>
            <a:endParaRPr spc="-5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F2AC0849-0889-4B67-B209-B11EE9614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847" y="1143000"/>
            <a:ext cx="9111704" cy="5096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02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36025" y="946340"/>
            <a:ext cx="5741670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4000" spc="-10" dirty="0">
                <a:solidFill>
                  <a:srgbClr val="BF0000"/>
                </a:solidFill>
              </a:rPr>
              <a:t>Помните</a:t>
            </a:r>
            <a:r>
              <a:rPr sz="4000" spc="-25" dirty="0">
                <a:solidFill>
                  <a:srgbClr val="BF0000"/>
                </a:solidFill>
              </a:rPr>
              <a:t> </a:t>
            </a:r>
            <a:r>
              <a:rPr sz="4000" dirty="0">
                <a:solidFill>
                  <a:srgbClr val="BF0000"/>
                </a:solidFill>
              </a:rPr>
              <a:t>и</a:t>
            </a:r>
            <a:r>
              <a:rPr sz="4000" spc="-30" dirty="0">
                <a:solidFill>
                  <a:srgbClr val="BF0000"/>
                </a:solidFill>
              </a:rPr>
              <a:t> </a:t>
            </a:r>
            <a:r>
              <a:rPr sz="4000" spc="-10" dirty="0">
                <a:solidFill>
                  <a:srgbClr val="BF0000"/>
                </a:solidFill>
              </a:rPr>
              <a:t>соблюдайте </a:t>
            </a:r>
            <a:r>
              <a:rPr sz="4000" spc="-1190" dirty="0">
                <a:solidFill>
                  <a:srgbClr val="BF0000"/>
                </a:solidFill>
              </a:rPr>
              <a:t> </a:t>
            </a:r>
            <a:r>
              <a:rPr sz="4000" spc="-10" dirty="0">
                <a:solidFill>
                  <a:srgbClr val="BF0000"/>
                </a:solidFill>
              </a:rPr>
              <a:t>правила пожарной </a:t>
            </a:r>
            <a:r>
              <a:rPr sz="4000" spc="-5" dirty="0">
                <a:solidFill>
                  <a:srgbClr val="BF0000"/>
                </a:solidFill>
              </a:rPr>
              <a:t> </a:t>
            </a:r>
            <a:r>
              <a:rPr sz="4000" spc="-10" dirty="0">
                <a:solidFill>
                  <a:srgbClr val="BF0000"/>
                </a:solidFill>
              </a:rPr>
              <a:t>безопасности</a:t>
            </a:r>
            <a:r>
              <a:rPr sz="4000" spc="-20" dirty="0">
                <a:solidFill>
                  <a:srgbClr val="BF0000"/>
                </a:solidFill>
              </a:rPr>
              <a:t> </a:t>
            </a:r>
            <a:r>
              <a:rPr sz="4000" dirty="0">
                <a:solidFill>
                  <a:srgbClr val="BF0000"/>
                </a:solidFill>
              </a:rPr>
              <a:t>!</a:t>
            </a:r>
            <a:endParaRPr sz="40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14561" y="3223069"/>
            <a:ext cx="4834077" cy="344628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56457" y="641070"/>
            <a:ext cx="438340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BF0000"/>
                </a:solidFill>
              </a:rPr>
              <a:t>СОХРАНЯЙТЕ</a:t>
            </a:r>
            <a:r>
              <a:rPr spc="5" dirty="0">
                <a:solidFill>
                  <a:srgbClr val="BF0000"/>
                </a:solidFill>
              </a:rPr>
              <a:t> </a:t>
            </a:r>
            <a:r>
              <a:rPr spc="-5" dirty="0">
                <a:solidFill>
                  <a:srgbClr val="BF0000"/>
                </a:solidFill>
              </a:rPr>
              <a:t>СПОКОЙСТВИЕ!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45464" y="1631772"/>
            <a:ext cx="8391525" cy="9417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72795" marR="5080" indent="-76073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294F0F"/>
                </a:solidFill>
                <a:latin typeface="Trebuchet MS"/>
                <a:cs typeface="Trebuchet MS"/>
              </a:rPr>
              <a:t>При 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обнаружении</a:t>
            </a:r>
            <a:r>
              <a:rPr sz="2000" b="1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пожара</a:t>
            </a:r>
            <a:r>
              <a:rPr sz="2000" b="1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или</a:t>
            </a:r>
            <a:r>
              <a:rPr sz="2000" b="1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признаков</a:t>
            </a:r>
            <a:r>
              <a:rPr sz="2000" b="1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возгорания</a:t>
            </a:r>
            <a:r>
              <a:rPr sz="2000" b="1" spc="-1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(задымление, </a:t>
            </a:r>
            <a:r>
              <a:rPr sz="2000" b="1" spc="-58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запах</a:t>
            </a:r>
            <a:r>
              <a:rPr sz="2000" b="1" spc="-1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гари,</a:t>
            </a:r>
            <a:r>
              <a:rPr sz="2000" b="1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повышение</a:t>
            </a:r>
            <a:r>
              <a:rPr sz="2000" b="1" spc="-1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температуры</a:t>
            </a:r>
            <a:r>
              <a:rPr sz="2000" b="1" spc="-1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294F0F"/>
                </a:solidFill>
                <a:latin typeface="Trebuchet MS"/>
                <a:cs typeface="Trebuchet MS"/>
              </a:rPr>
              <a:t>в</a:t>
            </a:r>
            <a:r>
              <a:rPr sz="2000" b="1" spc="-1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помещении </a:t>
            </a:r>
            <a:r>
              <a:rPr sz="2000" b="1" dirty="0">
                <a:solidFill>
                  <a:srgbClr val="294F0F"/>
                </a:solidFill>
                <a:latin typeface="Trebuchet MS"/>
                <a:cs typeface="Trebuchet MS"/>
              </a:rPr>
              <a:t>и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 т.п.)</a:t>
            </a:r>
            <a:endParaRPr sz="2000">
              <a:latin typeface="Trebuchet MS"/>
              <a:cs typeface="Trebuchet MS"/>
            </a:endParaRPr>
          </a:p>
          <a:p>
            <a:pPr marL="3219450">
              <a:lnSpc>
                <a:spcPct val="100000"/>
              </a:lnSpc>
              <a:spcBef>
                <a:spcPts val="10"/>
              </a:spcBef>
            </a:pPr>
            <a:r>
              <a:rPr sz="2000" b="1" spc="-5" dirty="0">
                <a:solidFill>
                  <a:srgbClr val="BF0000"/>
                </a:solidFill>
                <a:latin typeface="Trebuchet MS"/>
                <a:cs typeface="Trebuchet MS"/>
              </a:rPr>
              <a:t>незамедлительно: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7146" y="2674340"/>
            <a:ext cx="8082915" cy="3917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11505" indent="-599440">
              <a:lnSpc>
                <a:spcPts val="3080"/>
              </a:lnSpc>
              <a:buClr>
                <a:srgbClr val="FF0000"/>
              </a:buClr>
              <a:buSzPct val="245833"/>
              <a:buFont typeface="Wingdings"/>
              <a:buChar char=""/>
              <a:tabLst>
                <a:tab pos="612140" algn="l"/>
              </a:tabLst>
            </a:pPr>
            <a:r>
              <a:rPr sz="2400" dirty="0">
                <a:latin typeface="Trebuchet MS"/>
                <a:cs typeface="Trebuchet MS"/>
              </a:rPr>
              <a:t>Сообщите</a:t>
            </a:r>
            <a:r>
              <a:rPr sz="2400" spc="-1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в службу</a:t>
            </a:r>
            <a:r>
              <a:rPr sz="2400" spc="-1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пожарной</a:t>
            </a:r>
            <a:r>
              <a:rPr sz="2400" spc="-5" dirty="0">
                <a:latin typeface="Trebuchet MS"/>
                <a:cs typeface="Trebuchet MS"/>
              </a:rPr>
              <a:t> охраны</a:t>
            </a:r>
            <a:r>
              <a:rPr sz="2400" spc="-1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по</a:t>
            </a:r>
            <a:r>
              <a:rPr sz="2400" spc="-1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телефонам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9855" y="2870293"/>
            <a:ext cx="7987030" cy="2166620"/>
          </a:xfrm>
          <a:prstGeom prst="rect">
            <a:avLst/>
          </a:prstGeom>
        </p:spPr>
        <p:txBody>
          <a:bodyPr vert="horz" wrap="square" lIns="0" tIns="1822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sz="2400" b="1" spc="5" dirty="0">
                <a:solidFill>
                  <a:srgbClr val="BF0000"/>
                </a:solidFill>
                <a:latin typeface="Trebuchet MS"/>
                <a:cs typeface="Trebuchet MS"/>
              </a:rPr>
              <a:t>«01»</a:t>
            </a:r>
            <a:r>
              <a:rPr sz="2400" b="1" spc="-5" dirty="0">
                <a:solidFill>
                  <a:srgbClr val="BF0000"/>
                </a:solidFill>
                <a:latin typeface="Trebuchet MS"/>
                <a:cs typeface="Trebuchet MS"/>
              </a:rPr>
              <a:t> </a:t>
            </a:r>
            <a:r>
              <a:rPr sz="2400" b="1" spc="5" dirty="0">
                <a:solidFill>
                  <a:srgbClr val="BF0000"/>
                </a:solidFill>
                <a:latin typeface="Trebuchet MS"/>
                <a:cs typeface="Trebuchet MS"/>
              </a:rPr>
              <a:t>«101»</a:t>
            </a:r>
            <a:r>
              <a:rPr sz="2400" b="1" spc="-5" dirty="0">
                <a:solidFill>
                  <a:srgbClr val="BF000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BF0000"/>
                </a:solidFill>
                <a:latin typeface="Trebuchet MS"/>
                <a:cs typeface="Trebuchet MS"/>
              </a:rPr>
              <a:t>или «112»</a:t>
            </a:r>
            <a:r>
              <a:rPr sz="2400" b="1" spc="10" dirty="0">
                <a:solidFill>
                  <a:srgbClr val="BF000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BF0000"/>
                </a:solidFill>
                <a:latin typeface="Trebuchet MS"/>
                <a:cs typeface="Trebuchet MS"/>
              </a:rPr>
              <a:t>-</a:t>
            </a:r>
            <a:r>
              <a:rPr sz="2400" b="1" spc="10" dirty="0">
                <a:solidFill>
                  <a:srgbClr val="BF0000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BF0000"/>
                </a:solidFill>
                <a:latin typeface="Trebuchet MS"/>
                <a:cs typeface="Trebuchet MS"/>
              </a:rPr>
              <a:t>вызов</a:t>
            </a:r>
            <a:r>
              <a:rPr sz="1800" b="1" spc="-10" dirty="0">
                <a:solidFill>
                  <a:srgbClr val="BF0000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BF0000"/>
                </a:solidFill>
                <a:latin typeface="Trebuchet MS"/>
                <a:cs typeface="Trebuchet MS"/>
              </a:rPr>
              <a:t>экстренных оперативных служб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1128395" algn="l"/>
              </a:tabLst>
            </a:pPr>
            <a:r>
              <a:rPr sz="1800" spc="-5" dirty="0">
                <a:latin typeface="Trebuchet MS"/>
                <a:cs typeface="Trebuchet MS"/>
              </a:rPr>
              <a:t>Укажите:	</a:t>
            </a:r>
            <a:r>
              <a:rPr sz="1800" dirty="0">
                <a:latin typeface="Trebuchet MS"/>
                <a:cs typeface="Trebuchet MS"/>
              </a:rPr>
              <a:t>-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адрес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объекта</a:t>
            </a:r>
            <a:endParaRPr sz="1800">
              <a:latin typeface="Trebuchet MS"/>
              <a:cs typeface="Trebuchet MS"/>
            </a:endParaRPr>
          </a:p>
          <a:p>
            <a:pPr marL="1330960" indent="-153035">
              <a:lnSpc>
                <a:spcPct val="100000"/>
              </a:lnSpc>
              <a:spcBef>
                <a:spcPts val="994"/>
              </a:spcBef>
              <a:buChar char="-"/>
              <a:tabLst>
                <a:tab pos="1331595" algn="l"/>
              </a:tabLst>
            </a:pPr>
            <a:r>
              <a:rPr sz="1800" spc="-5" dirty="0">
                <a:latin typeface="Trebuchet MS"/>
                <a:cs typeface="Trebuchet MS"/>
              </a:rPr>
              <a:t>место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возгарания</a:t>
            </a:r>
            <a:endParaRPr sz="1800">
              <a:latin typeface="Trebuchet MS"/>
              <a:cs typeface="Trebuchet MS"/>
            </a:endParaRPr>
          </a:p>
          <a:p>
            <a:pPr marL="1330960" indent="-153035">
              <a:lnSpc>
                <a:spcPct val="100000"/>
              </a:lnSpc>
              <a:spcBef>
                <a:spcPts val="1000"/>
              </a:spcBef>
              <a:buChar char="-"/>
              <a:tabLst>
                <a:tab pos="1331595" algn="l"/>
              </a:tabLst>
            </a:pPr>
            <a:r>
              <a:rPr sz="1800" spc="-5" dirty="0">
                <a:latin typeface="Trebuchet MS"/>
                <a:cs typeface="Trebuchet MS"/>
              </a:rPr>
              <a:t>наличие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в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здании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людей</a:t>
            </a:r>
            <a:endParaRPr sz="1800">
              <a:latin typeface="Trebuchet MS"/>
              <a:cs typeface="Trebuchet MS"/>
            </a:endParaRPr>
          </a:p>
          <a:p>
            <a:pPr marL="1330960" indent="-153035">
              <a:lnSpc>
                <a:spcPct val="100000"/>
              </a:lnSpc>
              <a:spcBef>
                <a:spcPts val="1005"/>
              </a:spcBef>
              <a:buChar char="-"/>
              <a:tabLst>
                <a:tab pos="1331595" algn="l"/>
              </a:tabLst>
            </a:pPr>
            <a:r>
              <a:rPr sz="1800" spc="-5" dirty="0">
                <a:latin typeface="Trebuchet MS"/>
                <a:cs typeface="Trebuchet MS"/>
              </a:rPr>
              <a:t>свои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имя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и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фамилию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53365" y="3463912"/>
            <a:ext cx="3015716" cy="205308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9983" y="641070"/>
            <a:ext cx="700595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5925" marR="5080" indent="-294386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Общие</a:t>
            </a:r>
            <a:r>
              <a:rPr dirty="0"/>
              <a:t> </a:t>
            </a:r>
            <a:r>
              <a:rPr spc="-5" dirty="0"/>
              <a:t>правила</a:t>
            </a:r>
            <a:r>
              <a:rPr spc="-10" dirty="0"/>
              <a:t> </a:t>
            </a:r>
            <a:r>
              <a:rPr spc="-5" dirty="0"/>
              <a:t>поведения</a:t>
            </a:r>
            <a:r>
              <a:rPr dirty="0"/>
              <a:t> </a:t>
            </a:r>
            <a:r>
              <a:rPr spc="-5" dirty="0"/>
              <a:t>при</a:t>
            </a:r>
            <a:r>
              <a:rPr spc="-10" dirty="0"/>
              <a:t> </a:t>
            </a:r>
            <a:r>
              <a:rPr spc="-5" dirty="0"/>
              <a:t>возникновении </a:t>
            </a:r>
            <a:r>
              <a:rPr spc="-710" dirty="0"/>
              <a:t> </a:t>
            </a:r>
            <a:r>
              <a:rPr spc="-5" dirty="0"/>
              <a:t>пожара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2343" y="1808543"/>
            <a:ext cx="8148320" cy="37746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9090" indent="-327025">
              <a:lnSpc>
                <a:spcPts val="2475"/>
              </a:lnSpc>
              <a:buClr>
                <a:srgbClr val="294F0F"/>
              </a:buClr>
              <a:buSzPct val="150000"/>
              <a:buFont typeface="Wingdings"/>
              <a:buChar char=""/>
              <a:tabLst>
                <a:tab pos="339725" algn="l"/>
              </a:tabLst>
            </a:pPr>
            <a:r>
              <a:rPr lang="ru-RU" sz="1900" spc="-5" dirty="0">
                <a:latin typeface="Trebuchet MS"/>
                <a:cs typeface="Trebuchet MS"/>
              </a:rPr>
              <a:t>Приступите</a:t>
            </a:r>
            <a:r>
              <a:rPr lang="ru-RU" sz="1900" spc="-35" dirty="0">
                <a:latin typeface="Trebuchet MS"/>
                <a:cs typeface="Trebuchet MS"/>
              </a:rPr>
              <a:t> </a:t>
            </a:r>
            <a:r>
              <a:rPr lang="ru-RU" sz="1900" dirty="0">
                <a:latin typeface="Trebuchet MS"/>
                <a:cs typeface="Trebuchet MS"/>
              </a:rPr>
              <a:t>к</a:t>
            </a:r>
            <a:r>
              <a:rPr lang="ru-RU" sz="1900" spc="-25" dirty="0">
                <a:latin typeface="Trebuchet MS"/>
                <a:cs typeface="Trebuchet MS"/>
              </a:rPr>
              <a:t> </a:t>
            </a:r>
            <a:r>
              <a:rPr lang="ru-RU" sz="1900" spc="-5" dirty="0">
                <a:latin typeface="Trebuchet MS"/>
                <a:cs typeface="Trebuchet MS"/>
              </a:rPr>
              <a:t>эвакуации</a:t>
            </a:r>
            <a:r>
              <a:rPr lang="ru-RU" sz="1900" spc="-35" dirty="0">
                <a:latin typeface="Trebuchet MS"/>
                <a:cs typeface="Trebuchet MS"/>
              </a:rPr>
              <a:t> </a:t>
            </a:r>
            <a:r>
              <a:rPr lang="ru-RU" sz="1900" spc="-5" dirty="0">
                <a:latin typeface="Trebuchet MS"/>
                <a:cs typeface="Trebuchet MS"/>
              </a:rPr>
              <a:t>людей.</a:t>
            </a:r>
            <a:endParaRPr lang="ru-RU" sz="1900" dirty="0">
              <a:latin typeface="Trebuchet MS"/>
              <a:cs typeface="Trebuchet MS"/>
            </a:endParaRPr>
          </a:p>
          <a:p>
            <a:pPr marL="339090" indent="-327025">
              <a:lnSpc>
                <a:spcPts val="2475"/>
              </a:lnSpc>
              <a:buClr>
                <a:srgbClr val="294F0F"/>
              </a:buClr>
              <a:buSzPct val="150000"/>
              <a:buFont typeface="Wingdings"/>
              <a:buChar char=""/>
              <a:tabLst>
                <a:tab pos="339725" algn="l"/>
              </a:tabLst>
            </a:pPr>
            <a:r>
              <a:rPr sz="1900" dirty="0" err="1">
                <a:latin typeface="Trebuchet MS"/>
                <a:cs typeface="Trebuchet MS"/>
              </a:rPr>
              <a:t>Оцените</a:t>
            </a:r>
            <a:r>
              <a:rPr sz="1900" spc="-20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обстановку и выясните</a:t>
            </a:r>
            <a:r>
              <a:rPr sz="1900" spc="-15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на</a:t>
            </a:r>
            <a:r>
              <a:rPr sz="1900" spc="5" dirty="0">
                <a:latin typeface="Trebuchet MS"/>
                <a:cs typeface="Trebuchet MS"/>
              </a:rPr>
              <a:t> </a:t>
            </a:r>
            <a:r>
              <a:rPr sz="1900" spc="-5" dirty="0">
                <a:latin typeface="Trebuchet MS"/>
                <a:cs typeface="Trebuchet MS"/>
              </a:rPr>
              <a:t>сколько </a:t>
            </a:r>
            <a:r>
              <a:rPr sz="1900" dirty="0">
                <a:latin typeface="Trebuchet MS"/>
                <a:cs typeface="Trebuchet MS"/>
              </a:rPr>
              <a:t>велика и реальна</a:t>
            </a:r>
          </a:p>
          <a:p>
            <a:pPr marL="339090">
              <a:lnSpc>
                <a:spcPts val="2185"/>
              </a:lnSpc>
            </a:pPr>
            <a:r>
              <a:rPr sz="1900" spc="-5" dirty="0">
                <a:latin typeface="Trebuchet MS"/>
                <a:cs typeface="Trebuchet MS"/>
              </a:rPr>
              <a:t>опасность.</a:t>
            </a:r>
            <a:endParaRPr sz="1900" dirty="0">
              <a:latin typeface="Trebuchet MS"/>
              <a:cs typeface="Trebuchet MS"/>
            </a:endParaRPr>
          </a:p>
          <a:p>
            <a:pPr marL="339090" indent="-327025">
              <a:lnSpc>
                <a:spcPts val="3325"/>
              </a:lnSpc>
              <a:buClr>
                <a:srgbClr val="294F0F"/>
              </a:buClr>
              <a:buSzPct val="150000"/>
              <a:buFont typeface="Wingdings"/>
              <a:buChar char=""/>
              <a:tabLst>
                <a:tab pos="339725" algn="l"/>
              </a:tabLst>
            </a:pPr>
            <a:r>
              <a:rPr sz="1900" dirty="0">
                <a:latin typeface="Trebuchet MS"/>
                <a:cs typeface="Trebuchet MS"/>
              </a:rPr>
              <a:t>Сохраняйте</a:t>
            </a:r>
            <a:r>
              <a:rPr sz="1900" spc="-10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спокойствие</a:t>
            </a:r>
            <a:r>
              <a:rPr sz="1900" spc="-20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и хладнокровие,</a:t>
            </a:r>
            <a:r>
              <a:rPr sz="1900" spc="-10" dirty="0">
                <a:latin typeface="Trebuchet MS"/>
                <a:cs typeface="Trebuchet MS"/>
              </a:rPr>
              <a:t> </a:t>
            </a:r>
            <a:r>
              <a:rPr sz="1900" spc="-5" dirty="0">
                <a:latin typeface="Trebuchet MS"/>
                <a:cs typeface="Trebuchet MS"/>
              </a:rPr>
              <a:t>не</a:t>
            </a:r>
            <a:r>
              <a:rPr sz="1900" dirty="0">
                <a:latin typeface="Trebuchet MS"/>
                <a:cs typeface="Trebuchet MS"/>
              </a:rPr>
              <a:t> поддавайтесь</a:t>
            </a:r>
            <a:r>
              <a:rPr sz="1900" spc="-5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панике.</a:t>
            </a:r>
          </a:p>
          <a:p>
            <a:pPr marL="339090" marR="5080" indent="-327025">
              <a:lnSpc>
                <a:spcPct val="96300"/>
              </a:lnSpc>
              <a:spcBef>
                <a:spcPts val="30"/>
              </a:spcBef>
              <a:buClr>
                <a:srgbClr val="294F0F"/>
              </a:buClr>
              <a:buSzPct val="150000"/>
              <a:buFont typeface="Wingdings"/>
              <a:buChar char=""/>
              <a:tabLst>
                <a:tab pos="339725" algn="l"/>
              </a:tabLst>
            </a:pPr>
            <a:r>
              <a:rPr sz="1900" dirty="0">
                <a:latin typeface="Trebuchet MS"/>
                <a:cs typeface="Trebuchet MS"/>
              </a:rPr>
              <a:t>Двигайтесь</a:t>
            </a:r>
            <a:r>
              <a:rPr sz="1900" spc="5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в</a:t>
            </a:r>
            <a:r>
              <a:rPr sz="1900" spc="10" dirty="0">
                <a:latin typeface="Trebuchet MS"/>
                <a:cs typeface="Trebuchet MS"/>
              </a:rPr>
              <a:t> </a:t>
            </a:r>
            <a:r>
              <a:rPr sz="1900" spc="-5" dirty="0">
                <a:latin typeface="Trebuchet MS"/>
                <a:cs typeface="Trebuchet MS"/>
              </a:rPr>
              <a:t>сторону,</a:t>
            </a:r>
            <a:r>
              <a:rPr sz="1900" spc="10" dirty="0">
                <a:latin typeface="Trebuchet MS"/>
                <a:cs typeface="Trebuchet MS"/>
              </a:rPr>
              <a:t> </a:t>
            </a:r>
            <a:r>
              <a:rPr sz="1900" spc="-5" dirty="0">
                <a:latin typeface="Trebuchet MS"/>
                <a:cs typeface="Trebuchet MS"/>
              </a:rPr>
              <a:t>противоположную</a:t>
            </a:r>
            <a:r>
              <a:rPr sz="1900" spc="20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пожару,</a:t>
            </a:r>
            <a:r>
              <a:rPr sz="1900" spc="5" dirty="0">
                <a:latin typeface="Trebuchet MS"/>
                <a:cs typeface="Trebuchet MS"/>
              </a:rPr>
              <a:t> </a:t>
            </a:r>
            <a:r>
              <a:rPr sz="1900" spc="-5" dirty="0" err="1">
                <a:latin typeface="Trebuchet MS"/>
                <a:cs typeface="Trebuchet MS"/>
              </a:rPr>
              <a:t>помогая</a:t>
            </a:r>
            <a:r>
              <a:rPr sz="1900" spc="-5" dirty="0">
                <a:latin typeface="Trebuchet MS"/>
                <a:cs typeface="Trebuchet MS"/>
              </a:rPr>
              <a:t> детям,</a:t>
            </a:r>
            <a:r>
              <a:rPr sz="1900" dirty="0">
                <a:latin typeface="Trebuchet MS"/>
                <a:cs typeface="Trebuchet MS"/>
              </a:rPr>
              <a:t> пожилым</a:t>
            </a:r>
            <a:r>
              <a:rPr sz="1900" spc="10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людям</a:t>
            </a:r>
            <a:r>
              <a:rPr sz="1900" spc="-5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и</a:t>
            </a:r>
            <a:r>
              <a:rPr sz="1900" spc="5" dirty="0">
                <a:latin typeface="Trebuchet MS"/>
                <a:cs typeface="Trebuchet MS"/>
              </a:rPr>
              <a:t> </a:t>
            </a:r>
            <a:r>
              <a:rPr sz="1900" spc="-5" dirty="0">
                <a:latin typeface="Trebuchet MS"/>
                <a:cs typeface="Trebuchet MS"/>
              </a:rPr>
              <a:t>тем, </a:t>
            </a:r>
            <a:r>
              <a:rPr sz="1900" dirty="0">
                <a:latin typeface="Trebuchet MS"/>
                <a:cs typeface="Trebuchet MS"/>
              </a:rPr>
              <a:t>кто не </a:t>
            </a:r>
            <a:r>
              <a:rPr sz="1900" spc="-555" dirty="0">
                <a:latin typeface="Trebuchet MS"/>
                <a:cs typeface="Trebuchet MS"/>
              </a:rPr>
              <a:t> </a:t>
            </a:r>
            <a:r>
              <a:rPr sz="1900" spc="-5" dirty="0">
                <a:latin typeface="Trebuchet MS"/>
                <a:cs typeface="Trebuchet MS"/>
              </a:rPr>
              <a:t>может </a:t>
            </a:r>
            <a:r>
              <a:rPr sz="1900" dirty="0">
                <a:latin typeface="Trebuchet MS"/>
                <a:cs typeface="Trebuchet MS"/>
              </a:rPr>
              <a:t>двигаться</a:t>
            </a:r>
            <a:r>
              <a:rPr sz="1900" spc="-5" dirty="0">
                <a:latin typeface="Trebuchet MS"/>
                <a:cs typeface="Trebuchet MS"/>
              </a:rPr>
              <a:t> из-за</a:t>
            </a:r>
            <a:r>
              <a:rPr sz="1900" spc="10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страха.</a:t>
            </a:r>
          </a:p>
          <a:p>
            <a:pPr marL="339090" marR="1420495" indent="-327025">
              <a:lnSpc>
                <a:spcPct val="92300"/>
              </a:lnSpc>
              <a:spcBef>
                <a:spcPts val="265"/>
              </a:spcBef>
              <a:buClr>
                <a:srgbClr val="294F0F"/>
              </a:buClr>
              <a:buSzPct val="150000"/>
              <a:buFont typeface="Wingdings"/>
              <a:buChar char=""/>
              <a:tabLst>
                <a:tab pos="339725" algn="l"/>
                <a:tab pos="2538730" algn="l"/>
              </a:tabLst>
            </a:pPr>
            <a:r>
              <a:rPr sz="1900" dirty="0">
                <a:latin typeface="Trebuchet MS"/>
                <a:cs typeface="Trebuchet MS"/>
              </a:rPr>
              <a:t>При</a:t>
            </a:r>
            <a:r>
              <a:rPr sz="1900" spc="10" dirty="0">
                <a:latin typeface="Trebuchet MS"/>
                <a:cs typeface="Trebuchet MS"/>
              </a:rPr>
              <a:t> </a:t>
            </a:r>
            <a:r>
              <a:rPr sz="1900" spc="-5" dirty="0">
                <a:latin typeface="Trebuchet MS"/>
                <a:cs typeface="Trebuchet MS"/>
              </a:rPr>
              <a:t>задымлении</a:t>
            </a:r>
            <a:r>
              <a:rPr sz="1900" spc="15" dirty="0">
                <a:latin typeface="Trebuchet MS"/>
                <a:cs typeface="Trebuchet MS"/>
              </a:rPr>
              <a:t> </a:t>
            </a:r>
            <a:r>
              <a:rPr sz="1900" spc="5" dirty="0">
                <a:latin typeface="Trebuchet MS"/>
                <a:cs typeface="Trebuchet MS"/>
              </a:rPr>
              <a:t>или</a:t>
            </a:r>
            <a:r>
              <a:rPr sz="1900" dirty="0">
                <a:latin typeface="Trebuchet MS"/>
                <a:cs typeface="Trebuchet MS"/>
              </a:rPr>
              <a:t> </a:t>
            </a:r>
            <a:r>
              <a:rPr sz="1900" spc="-5" dirty="0">
                <a:latin typeface="Trebuchet MS"/>
                <a:cs typeface="Trebuchet MS"/>
              </a:rPr>
              <a:t>отсутствии</a:t>
            </a:r>
            <a:r>
              <a:rPr sz="1900" spc="15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освещения </a:t>
            </a:r>
            <a:r>
              <a:rPr sz="1900" spc="-5" dirty="0">
                <a:latin typeface="Trebuchet MS"/>
                <a:cs typeface="Trebuchet MS"/>
              </a:rPr>
              <a:t>двигайтесь, </a:t>
            </a:r>
            <a:r>
              <a:rPr sz="1900" spc="-555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придерживаясь </a:t>
            </a:r>
            <a:r>
              <a:rPr sz="1900" spc="-5" dirty="0">
                <a:latin typeface="Trebuchet MS"/>
                <a:cs typeface="Trebuchet MS"/>
              </a:rPr>
              <a:t>за	</a:t>
            </a:r>
            <a:r>
              <a:rPr sz="1900" dirty="0">
                <a:latin typeface="Trebuchet MS"/>
                <a:cs typeface="Trebuchet MS"/>
              </a:rPr>
              <a:t>стены и поручни.</a:t>
            </a:r>
          </a:p>
          <a:p>
            <a:pPr marL="339090" indent="-327025">
              <a:lnSpc>
                <a:spcPts val="3325"/>
              </a:lnSpc>
              <a:buClr>
                <a:srgbClr val="294F0F"/>
              </a:buClr>
              <a:buSzPct val="150000"/>
              <a:buFont typeface="Wingdings"/>
              <a:buChar char=""/>
              <a:tabLst>
                <a:tab pos="339725" algn="l"/>
              </a:tabLst>
            </a:pPr>
            <a:r>
              <a:rPr sz="1900" dirty="0">
                <a:latin typeface="Trebuchet MS"/>
                <a:cs typeface="Trebuchet MS"/>
              </a:rPr>
              <a:t>Выбравшись</a:t>
            </a:r>
            <a:r>
              <a:rPr sz="1900" spc="-20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в</a:t>
            </a:r>
            <a:r>
              <a:rPr sz="1900" spc="-5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безопасное</a:t>
            </a:r>
            <a:r>
              <a:rPr sz="1900" spc="-5" dirty="0">
                <a:latin typeface="Trebuchet MS"/>
                <a:cs typeface="Trebuchet MS"/>
              </a:rPr>
              <a:t> место,</a:t>
            </a:r>
            <a:r>
              <a:rPr sz="1900" spc="-10" dirty="0">
                <a:latin typeface="Trebuchet MS"/>
                <a:cs typeface="Trebuchet MS"/>
              </a:rPr>
              <a:t> </a:t>
            </a:r>
            <a:r>
              <a:rPr sz="1900" spc="-5" dirty="0">
                <a:latin typeface="Trebuchet MS"/>
                <a:cs typeface="Trebuchet MS"/>
              </a:rPr>
              <a:t>окажите</a:t>
            </a:r>
            <a:r>
              <a:rPr sz="1900" dirty="0">
                <a:latin typeface="Trebuchet MS"/>
                <a:cs typeface="Trebuchet MS"/>
              </a:rPr>
              <a:t> помощь</a:t>
            </a:r>
            <a:r>
              <a:rPr sz="1900" spc="-15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пострадавшим.</a:t>
            </a:r>
          </a:p>
          <a:p>
            <a:pPr marL="339090" marR="1080770" indent="-327025">
              <a:lnSpc>
                <a:spcPct val="92700"/>
              </a:lnSpc>
              <a:spcBef>
                <a:spcPts val="155"/>
              </a:spcBef>
              <a:buClr>
                <a:srgbClr val="294F0F"/>
              </a:buClr>
              <a:buSzPct val="150000"/>
              <a:buFont typeface="Wingdings"/>
              <a:buChar char=""/>
              <a:tabLst>
                <a:tab pos="339725" algn="l"/>
              </a:tabLst>
            </a:pPr>
            <a:r>
              <a:rPr sz="1900" spc="-5" dirty="0">
                <a:latin typeface="Trebuchet MS"/>
                <a:cs typeface="Trebuchet MS"/>
              </a:rPr>
              <a:t>Не </a:t>
            </a:r>
            <a:r>
              <a:rPr sz="1900" dirty="0">
                <a:latin typeface="Trebuchet MS"/>
                <a:cs typeface="Trebuchet MS"/>
              </a:rPr>
              <a:t>возвращайтесь в здание, чтобы </a:t>
            </a:r>
            <a:r>
              <a:rPr sz="1900" spc="-5" dirty="0">
                <a:latin typeface="Trebuchet MS"/>
                <a:cs typeface="Trebuchet MS"/>
              </a:rPr>
              <a:t>кого то </a:t>
            </a:r>
            <a:r>
              <a:rPr sz="1900" dirty="0">
                <a:latin typeface="Trebuchet MS"/>
                <a:cs typeface="Trebuchet MS"/>
              </a:rPr>
              <a:t>спасти. Найдите </a:t>
            </a:r>
            <a:r>
              <a:rPr sz="1900" spc="-560" dirty="0">
                <a:latin typeface="Trebuchet MS"/>
                <a:cs typeface="Trebuchet MS"/>
              </a:rPr>
              <a:t> </a:t>
            </a:r>
            <a:r>
              <a:rPr sz="1900" dirty="0" err="1">
                <a:latin typeface="Trebuchet MS"/>
                <a:cs typeface="Trebuchet MS"/>
              </a:rPr>
              <a:t>спасателей</a:t>
            </a:r>
            <a:r>
              <a:rPr sz="1900" dirty="0">
                <a:latin typeface="Trebuchet MS"/>
                <a:cs typeface="Trebuchet MS"/>
              </a:rPr>
              <a:t>.</a:t>
            </a:r>
            <a:endParaRPr lang="ru-RU" sz="1900" dirty="0">
              <a:latin typeface="Trebuchet MS"/>
              <a:cs typeface="Trebuchet MS"/>
            </a:endParaRPr>
          </a:p>
          <a:p>
            <a:pPr marL="12065" marR="1080770">
              <a:lnSpc>
                <a:spcPct val="92700"/>
              </a:lnSpc>
              <a:spcBef>
                <a:spcPts val="155"/>
              </a:spcBef>
              <a:buClr>
                <a:srgbClr val="294F0F"/>
              </a:buClr>
              <a:buSzPct val="150000"/>
              <a:tabLst>
                <a:tab pos="339725" algn="l"/>
              </a:tabLst>
            </a:pPr>
            <a:endParaRPr sz="19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6303" y="641070"/>
            <a:ext cx="52298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BF0000"/>
                </a:solidFill>
              </a:rPr>
              <a:t>Что</a:t>
            </a:r>
            <a:r>
              <a:rPr spc="-15" dirty="0">
                <a:solidFill>
                  <a:srgbClr val="BF0000"/>
                </a:solidFill>
              </a:rPr>
              <a:t> </a:t>
            </a:r>
            <a:r>
              <a:rPr dirty="0">
                <a:solidFill>
                  <a:srgbClr val="BF0000"/>
                </a:solidFill>
              </a:rPr>
              <a:t>не</a:t>
            </a:r>
            <a:r>
              <a:rPr spc="-10" dirty="0">
                <a:solidFill>
                  <a:srgbClr val="BF0000"/>
                </a:solidFill>
              </a:rPr>
              <a:t> </a:t>
            </a:r>
            <a:r>
              <a:rPr spc="-5" dirty="0">
                <a:solidFill>
                  <a:srgbClr val="BF0000"/>
                </a:solidFill>
              </a:rPr>
              <a:t>следует </a:t>
            </a:r>
            <a:r>
              <a:rPr dirty="0">
                <a:solidFill>
                  <a:srgbClr val="BF0000"/>
                </a:solidFill>
              </a:rPr>
              <a:t>делать</a:t>
            </a:r>
            <a:r>
              <a:rPr spc="-20" dirty="0">
                <a:solidFill>
                  <a:srgbClr val="BF0000"/>
                </a:solidFill>
              </a:rPr>
              <a:t> </a:t>
            </a:r>
            <a:r>
              <a:rPr dirty="0">
                <a:solidFill>
                  <a:srgbClr val="BF0000"/>
                </a:solidFill>
              </a:rPr>
              <a:t>при</a:t>
            </a:r>
            <a:r>
              <a:rPr spc="-5" dirty="0">
                <a:solidFill>
                  <a:srgbClr val="BF0000"/>
                </a:solidFill>
              </a:rPr>
              <a:t> пожаре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4456" y="2010130"/>
            <a:ext cx="8809355" cy="2717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900">
              <a:lnSpc>
                <a:spcPts val="2600"/>
              </a:lnSpc>
              <a:buClr>
                <a:srgbClr val="BF0000"/>
              </a:buClr>
              <a:buSzPct val="150000"/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Trebuchet MS"/>
                <a:cs typeface="Trebuchet MS"/>
              </a:rPr>
              <a:t>Тушить огонь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самостоятельно,</a:t>
            </a:r>
            <a:r>
              <a:rPr sz="2000" spc="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не вызвав предварительно пожарных.</a:t>
            </a:r>
          </a:p>
          <a:p>
            <a:pPr marL="354965" marR="1247775" indent="-342900">
              <a:lnSpc>
                <a:spcPct val="92700"/>
              </a:lnSpc>
              <a:spcBef>
                <a:spcPts val="160"/>
              </a:spcBef>
              <a:buClr>
                <a:srgbClr val="BF0000"/>
              </a:buClr>
              <a:buSzPct val="150000"/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Trebuchet MS"/>
                <a:cs typeface="Trebuchet MS"/>
              </a:rPr>
              <a:t>Тушить водой включенные в сеть электробытовые приборы, </a:t>
            </a:r>
            <a:r>
              <a:rPr sz="2000" spc="-59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электрощиты и провода.</a:t>
            </a:r>
          </a:p>
          <a:p>
            <a:pPr marL="354965" indent="-342900">
              <a:lnSpc>
                <a:spcPts val="3504"/>
              </a:lnSpc>
              <a:buClr>
                <a:srgbClr val="BF0000"/>
              </a:buClr>
              <a:buSzPct val="150000"/>
              <a:buFont typeface="Wingdings"/>
              <a:buChar char=""/>
              <a:tabLst>
                <a:tab pos="355600" algn="l"/>
              </a:tabLst>
            </a:pPr>
            <a:r>
              <a:rPr lang="ru-RU" sz="2000" dirty="0">
                <a:latin typeface="Trebuchet MS"/>
                <a:cs typeface="Trebuchet MS"/>
              </a:rPr>
              <a:t>Спасаться</a:t>
            </a:r>
            <a:r>
              <a:rPr lang="ru-RU" sz="2000" spc="-20" dirty="0">
                <a:latin typeface="Trebuchet MS"/>
                <a:cs typeface="Trebuchet MS"/>
              </a:rPr>
              <a:t> </a:t>
            </a:r>
            <a:r>
              <a:rPr lang="ru-RU" sz="2000" dirty="0">
                <a:latin typeface="Trebuchet MS"/>
                <a:cs typeface="Trebuchet MS"/>
              </a:rPr>
              <a:t>через</a:t>
            </a:r>
            <a:r>
              <a:rPr lang="ru-RU" sz="2000" spc="-5" dirty="0">
                <a:latin typeface="Trebuchet MS"/>
                <a:cs typeface="Trebuchet MS"/>
              </a:rPr>
              <a:t> </a:t>
            </a:r>
            <a:r>
              <a:rPr lang="ru-RU" sz="2000" dirty="0">
                <a:latin typeface="Trebuchet MS"/>
                <a:cs typeface="Trebuchet MS"/>
              </a:rPr>
              <a:t>задымленную</a:t>
            </a:r>
            <a:r>
              <a:rPr lang="ru-RU" sz="2000" spc="-10" dirty="0">
                <a:latin typeface="Trebuchet MS"/>
                <a:cs typeface="Trebuchet MS"/>
              </a:rPr>
              <a:t> </a:t>
            </a:r>
            <a:r>
              <a:rPr lang="ru-RU" sz="2000" dirty="0">
                <a:latin typeface="Trebuchet MS"/>
                <a:cs typeface="Trebuchet MS"/>
              </a:rPr>
              <a:t>лестницу.</a:t>
            </a:r>
          </a:p>
          <a:p>
            <a:pPr marL="354965" indent="-342900">
              <a:lnSpc>
                <a:spcPts val="3404"/>
              </a:lnSpc>
              <a:buClr>
                <a:srgbClr val="BF0000"/>
              </a:buClr>
              <a:buSzPct val="150000"/>
              <a:buFont typeface="Wingdings"/>
              <a:buChar char=""/>
              <a:tabLst>
                <a:tab pos="355600" algn="l"/>
              </a:tabLst>
            </a:pPr>
            <a:r>
              <a:rPr lang="ru-RU" sz="2000" dirty="0">
                <a:latin typeface="Trebuchet MS"/>
                <a:cs typeface="Trebuchet MS"/>
              </a:rPr>
              <a:t>Пользоваться</a:t>
            </a:r>
            <a:r>
              <a:rPr lang="ru-RU" sz="2000" spc="-40" dirty="0">
                <a:latin typeface="Trebuchet MS"/>
                <a:cs typeface="Trebuchet MS"/>
              </a:rPr>
              <a:t> </a:t>
            </a:r>
            <a:r>
              <a:rPr lang="ru-RU" sz="2000" dirty="0">
                <a:latin typeface="Trebuchet MS"/>
                <a:cs typeface="Trebuchet MS"/>
              </a:rPr>
              <a:t>лифтом.</a:t>
            </a:r>
          </a:p>
          <a:p>
            <a:pPr marL="354965" marR="541655" indent="-342900">
              <a:lnSpc>
                <a:spcPct val="92200"/>
              </a:lnSpc>
              <a:spcBef>
                <a:spcPts val="185"/>
              </a:spcBef>
              <a:buClr>
                <a:srgbClr val="BF0000"/>
              </a:buClr>
              <a:buSzPct val="150000"/>
              <a:buFont typeface="Wingdings"/>
              <a:buChar char=""/>
              <a:tabLst>
                <a:tab pos="355600" algn="l"/>
              </a:tabLst>
            </a:pPr>
            <a:r>
              <a:rPr sz="2000" dirty="0" err="1">
                <a:latin typeface="Trebuchet MS"/>
                <a:cs typeface="Trebuchet MS"/>
              </a:rPr>
              <a:t>Выпрыгивать</a:t>
            </a:r>
            <a:r>
              <a:rPr sz="2000" dirty="0">
                <a:latin typeface="Trebuchet MS"/>
                <a:cs typeface="Trebuchet MS"/>
              </a:rPr>
              <a:t> из окон </a:t>
            </a:r>
            <a:r>
              <a:rPr sz="2000" dirty="0" err="1">
                <a:latin typeface="Trebuchet MS"/>
                <a:cs typeface="Trebuchet MS"/>
              </a:rPr>
              <a:t>верхних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dirty="0" err="1">
                <a:latin typeface="Trebuchet MS"/>
                <a:cs typeface="Trebuchet MS"/>
              </a:rPr>
              <a:t>этажей</a:t>
            </a:r>
            <a:r>
              <a:rPr lang="ru-RU" sz="2000" dirty="0">
                <a:latin typeface="Trebuchet MS"/>
                <a:cs typeface="Trebuchet MS"/>
              </a:rPr>
              <a:t>.</a:t>
            </a:r>
          </a:p>
          <a:p>
            <a:pPr marL="354965" marR="541655" indent="-342900">
              <a:lnSpc>
                <a:spcPct val="92200"/>
              </a:lnSpc>
              <a:spcBef>
                <a:spcPts val="185"/>
              </a:spcBef>
              <a:buClr>
                <a:srgbClr val="BF0000"/>
              </a:buClr>
              <a:buSzPct val="150000"/>
              <a:buFont typeface="Wingdings"/>
              <a:buChar char=""/>
              <a:tabLst>
                <a:tab pos="355600" algn="l"/>
              </a:tabLst>
            </a:pPr>
            <a:r>
              <a:rPr sz="2000" dirty="0" err="1">
                <a:latin typeface="Trebuchet MS"/>
                <a:cs typeface="Trebuchet MS"/>
              </a:rPr>
              <a:t>Распахивать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окна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и двери (это усилит</a:t>
            </a:r>
            <a:r>
              <a:rPr sz="2000" spc="-5" dirty="0">
                <a:latin typeface="Trebuchet MS"/>
                <a:cs typeface="Trebuchet MS"/>
              </a:rPr>
              <a:t> приток </a:t>
            </a:r>
            <a:r>
              <a:rPr sz="2000" dirty="0">
                <a:latin typeface="Trebuchet MS"/>
                <a:cs typeface="Trebuchet MS"/>
              </a:rPr>
              <a:t>воздуха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к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очагу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пожара).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13494" y="641070"/>
            <a:ext cx="557847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Первичные</a:t>
            </a:r>
            <a:r>
              <a:rPr spc="-20" dirty="0"/>
              <a:t> </a:t>
            </a:r>
            <a:r>
              <a:rPr spc="-5" dirty="0"/>
              <a:t>средства</a:t>
            </a:r>
            <a:r>
              <a:rPr spc="-15" dirty="0"/>
              <a:t> </a:t>
            </a:r>
            <a:r>
              <a:rPr spc="-5" dirty="0"/>
              <a:t>пожаротушения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4697" y="1496059"/>
            <a:ext cx="8729980" cy="3586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1915">
              <a:lnSpc>
                <a:spcPct val="100000"/>
              </a:lnSpc>
              <a:spcBef>
                <a:spcPts val="960"/>
              </a:spcBef>
            </a:pPr>
            <a:r>
              <a:rPr sz="1750" b="1" spc="-10" dirty="0">
                <a:solidFill>
                  <a:srgbClr val="3F3F3F"/>
                </a:solidFill>
                <a:latin typeface="Trebuchet MS"/>
                <a:cs typeface="Trebuchet MS"/>
              </a:rPr>
              <a:t>К</a:t>
            </a:r>
            <a:r>
              <a:rPr sz="1750" b="1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b="1" spc="-10" dirty="0">
                <a:solidFill>
                  <a:srgbClr val="3F3F3F"/>
                </a:solidFill>
                <a:latin typeface="Trebuchet MS"/>
                <a:cs typeface="Trebuchet MS"/>
              </a:rPr>
              <a:t>первичным</a:t>
            </a:r>
            <a:r>
              <a:rPr sz="1750" b="1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b="1" spc="-10" dirty="0">
                <a:solidFill>
                  <a:srgbClr val="3F3F3F"/>
                </a:solidFill>
                <a:latin typeface="Trebuchet MS"/>
                <a:cs typeface="Trebuchet MS"/>
              </a:rPr>
              <a:t>средствам</a:t>
            </a:r>
            <a:r>
              <a:rPr sz="1750" b="1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b="1" spc="-10" dirty="0">
                <a:solidFill>
                  <a:srgbClr val="3F3F3F"/>
                </a:solidFill>
                <a:latin typeface="Trebuchet MS"/>
                <a:cs typeface="Trebuchet MS"/>
              </a:rPr>
              <a:t>пожаротушения</a:t>
            </a:r>
            <a:r>
              <a:rPr sz="1750" b="1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b="1" spc="-10" dirty="0">
                <a:solidFill>
                  <a:srgbClr val="3F3F3F"/>
                </a:solidFill>
                <a:latin typeface="Trebuchet MS"/>
                <a:cs typeface="Trebuchet MS"/>
              </a:rPr>
              <a:t>относятся</a:t>
            </a:r>
            <a:endParaRPr sz="17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70"/>
              </a:spcBef>
            </a:pP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асбестовые</a:t>
            </a:r>
            <a:r>
              <a:rPr sz="1750" spc="-6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покрывала;</a:t>
            </a:r>
            <a:endParaRPr sz="1750" dirty="0">
              <a:latin typeface="Trebuchet MS"/>
              <a:cs typeface="Trebuchet MS"/>
            </a:endParaRPr>
          </a:p>
          <a:p>
            <a:pPr marL="12700" marR="1132840">
              <a:lnSpc>
                <a:spcPct val="145600"/>
              </a:lnSpc>
            </a:pP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кошмы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(изготовленное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из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брезента</a:t>
            </a:r>
            <a:r>
              <a:rPr sz="175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и</a:t>
            </a:r>
            <a:r>
              <a:rPr sz="175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стеклоткани</a:t>
            </a:r>
            <a:r>
              <a:rPr sz="175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огнеупорное полотно); </a:t>
            </a:r>
            <a:r>
              <a:rPr sz="1750" spc="-509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наполненные</a:t>
            </a:r>
            <a:r>
              <a:rPr sz="1750" spc="-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водой</a:t>
            </a:r>
            <a:r>
              <a:rPr sz="175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бочки;</a:t>
            </a:r>
            <a:endParaRPr sz="1750" dirty="0">
              <a:latin typeface="Trebuchet MS"/>
              <a:cs typeface="Trebuchet MS"/>
            </a:endParaRPr>
          </a:p>
          <a:p>
            <a:pPr marL="12700" marR="4664075">
              <a:lnSpc>
                <a:spcPct val="145600"/>
              </a:lnSpc>
              <a:spcBef>
                <a:spcPts val="5"/>
              </a:spcBef>
            </a:pP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наполненные песком ящики; 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огнетушители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(ручные,</a:t>
            </a:r>
            <a:r>
              <a:rPr sz="1750" spc="-15" dirty="0">
                <a:solidFill>
                  <a:srgbClr val="3F3F3F"/>
                </a:solidFill>
                <a:latin typeface="Trebuchet MS"/>
                <a:cs typeface="Trebuchet MS"/>
              </a:rPr>
              <a:t> передвижные);</a:t>
            </a:r>
            <a:endParaRPr sz="17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750" spc="-15" dirty="0">
                <a:solidFill>
                  <a:srgbClr val="3F3F3F"/>
                </a:solidFill>
                <a:latin typeface="Trebuchet MS"/>
                <a:cs typeface="Trebuchet MS"/>
              </a:rPr>
              <a:t>пожарные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краны,</a:t>
            </a:r>
            <a:r>
              <a:rPr sz="175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расположенные</a:t>
            </a:r>
            <a:r>
              <a:rPr sz="1750" spc="-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внутри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помещений;</a:t>
            </a:r>
            <a:endParaRPr sz="1750" dirty="0">
              <a:latin typeface="Trebuchet MS"/>
              <a:cs typeface="Trebuchet MS"/>
            </a:endParaRPr>
          </a:p>
          <a:p>
            <a:pPr marL="12700" marR="325120">
              <a:lnSpc>
                <a:spcPct val="99800"/>
              </a:lnSpc>
              <a:spcBef>
                <a:spcPts val="965"/>
              </a:spcBef>
            </a:pPr>
            <a:r>
              <a:rPr sz="1750" spc="-15" dirty="0">
                <a:solidFill>
                  <a:srgbClr val="3F3F3F"/>
                </a:solidFill>
                <a:latin typeface="Trebuchet MS"/>
                <a:cs typeface="Trebuchet MS"/>
              </a:rPr>
              <a:t>пожарные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щиты, укомплектованные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баграми,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баками</a:t>
            </a:r>
            <a:r>
              <a:rPr sz="175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с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водой,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ведрами, вилами, </a:t>
            </a:r>
            <a:r>
              <a:rPr sz="1750" spc="-5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емкостями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с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 песком,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кошмами,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ломами,</a:t>
            </a:r>
            <a:r>
              <a:rPr sz="175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лопатами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(штыковыми,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совковыми), 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огнетушителями,</a:t>
            </a:r>
            <a:r>
              <a:rPr sz="175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топорами.</a:t>
            </a:r>
            <a:endParaRPr sz="175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1703" y="3072129"/>
            <a:ext cx="201930" cy="25965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" dirty="0">
                <a:solidFill>
                  <a:srgbClr val="294F0F"/>
                </a:solidFill>
                <a:latin typeface="Wingdings"/>
                <a:cs typeface="Wingdings"/>
              </a:rPr>
              <a:t></a:t>
            </a:r>
            <a:endParaRPr sz="155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550" spc="5" dirty="0">
                <a:solidFill>
                  <a:srgbClr val="294F0F"/>
                </a:solidFill>
                <a:latin typeface="Wingdings"/>
                <a:cs typeface="Wingdings"/>
              </a:rPr>
              <a:t></a:t>
            </a:r>
            <a:endParaRPr sz="155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550" spc="5" dirty="0">
                <a:solidFill>
                  <a:srgbClr val="294F0F"/>
                </a:solidFill>
                <a:latin typeface="Wingdings"/>
                <a:cs typeface="Wingdings"/>
              </a:rPr>
              <a:t></a:t>
            </a:r>
            <a:endParaRPr sz="155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z="1550" spc="5" dirty="0">
                <a:solidFill>
                  <a:srgbClr val="294F0F"/>
                </a:solidFill>
                <a:latin typeface="Wingdings"/>
                <a:cs typeface="Wingdings"/>
              </a:rPr>
              <a:t></a:t>
            </a:r>
            <a:endParaRPr sz="155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550" spc="5" dirty="0">
                <a:solidFill>
                  <a:srgbClr val="294F0F"/>
                </a:solidFill>
                <a:latin typeface="Wingdings"/>
                <a:cs typeface="Wingdings"/>
              </a:rPr>
              <a:t></a:t>
            </a:r>
            <a:endParaRPr sz="155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550" spc="5" dirty="0">
                <a:solidFill>
                  <a:srgbClr val="294F0F"/>
                </a:solidFill>
                <a:latin typeface="Wingdings"/>
                <a:cs typeface="Wingdings"/>
              </a:rPr>
              <a:t></a:t>
            </a:r>
            <a:endParaRPr sz="155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550" spc="5" dirty="0">
                <a:solidFill>
                  <a:srgbClr val="294F0F"/>
                </a:solidFill>
                <a:latin typeface="Wingdings"/>
                <a:cs typeface="Wingdings"/>
              </a:rPr>
              <a:t></a:t>
            </a:r>
            <a:endParaRPr sz="155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28545" marR="5080" indent="-23164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Правила пользования первичными средствами </a:t>
            </a:r>
            <a:r>
              <a:rPr spc="-710" dirty="0"/>
              <a:t> </a:t>
            </a:r>
            <a:r>
              <a:rPr spc="-5" dirty="0"/>
              <a:t>пожаротушения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7621" y="2010498"/>
            <a:ext cx="52209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Асбестовые</a:t>
            </a:r>
            <a:r>
              <a:rPr sz="1800" b="1" spc="-1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покрывала</a:t>
            </a:r>
            <a:r>
              <a:rPr sz="1800" b="1" spc="-1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b="1" dirty="0">
                <a:solidFill>
                  <a:srgbClr val="294F0F"/>
                </a:solidFill>
                <a:latin typeface="Trebuchet MS"/>
                <a:cs typeface="Trebuchet MS"/>
              </a:rPr>
              <a:t>и</a:t>
            </a:r>
            <a:r>
              <a:rPr sz="1800" b="1" spc="-1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кошмы</a:t>
            </a:r>
            <a:r>
              <a:rPr sz="1800" b="1" spc="1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294F0F"/>
                </a:solidFill>
                <a:latin typeface="Trebuchet MS"/>
                <a:cs typeface="Trebuchet MS"/>
              </a:rPr>
              <a:t>применяются: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7621" y="3088347"/>
            <a:ext cx="189230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spc="15" dirty="0">
                <a:solidFill>
                  <a:srgbClr val="294F0F"/>
                </a:solidFill>
                <a:latin typeface="Wingdings"/>
                <a:cs typeface="Wingdings"/>
              </a:rPr>
              <a:t>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7621" y="3764064"/>
            <a:ext cx="189230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spc="15" dirty="0">
                <a:solidFill>
                  <a:srgbClr val="294F0F"/>
                </a:solidFill>
                <a:latin typeface="Wingdings"/>
                <a:cs typeface="Wingdings"/>
              </a:rPr>
              <a:t>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492125" indent="-342900">
              <a:lnSpc>
                <a:spcPct val="100000"/>
              </a:lnSpc>
              <a:spcBef>
                <a:spcPts val="100"/>
              </a:spcBef>
              <a:buClr>
                <a:srgbClr val="294F0F"/>
              </a:buClr>
              <a:buSzPct val="88888"/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800" spc="-5" dirty="0"/>
              <a:t>для</a:t>
            </a:r>
            <a:r>
              <a:rPr sz="1800" dirty="0"/>
              <a:t> </a:t>
            </a:r>
            <a:r>
              <a:rPr sz="1800" spc="-5" dirty="0"/>
              <a:t>ликвидации</a:t>
            </a:r>
            <a:r>
              <a:rPr sz="1800" spc="5" dirty="0"/>
              <a:t> </a:t>
            </a:r>
            <a:r>
              <a:rPr sz="1800" spc="-5" dirty="0"/>
              <a:t>маленьких </a:t>
            </a:r>
            <a:r>
              <a:rPr sz="1800" dirty="0"/>
              <a:t>по </a:t>
            </a:r>
            <a:r>
              <a:rPr sz="1800" spc="-5" dirty="0"/>
              <a:t>площади</a:t>
            </a:r>
            <a:r>
              <a:rPr sz="1800" dirty="0"/>
              <a:t> </a:t>
            </a:r>
            <a:r>
              <a:rPr sz="1800" spc="-5" dirty="0"/>
              <a:t>возгораний, </a:t>
            </a:r>
            <a:r>
              <a:rPr sz="1800" dirty="0"/>
              <a:t>в</a:t>
            </a:r>
            <a:r>
              <a:rPr sz="1800" spc="-5" dirty="0"/>
              <a:t> начальных стадиях </a:t>
            </a:r>
            <a:r>
              <a:rPr sz="1800" spc="-525" dirty="0"/>
              <a:t> </a:t>
            </a:r>
            <a:r>
              <a:rPr sz="1800" spc="-5" dirty="0"/>
              <a:t>пожаров;</a:t>
            </a:r>
            <a:endParaRPr sz="1800" dirty="0"/>
          </a:p>
          <a:p>
            <a:pPr marL="354965" marR="5080">
              <a:lnSpc>
                <a:spcPct val="100000"/>
              </a:lnSpc>
              <a:spcBef>
                <a:spcPts val="994"/>
              </a:spcBef>
            </a:pPr>
            <a:r>
              <a:rPr spc="-5" dirty="0"/>
              <a:t>чтобы</a:t>
            </a:r>
            <a:r>
              <a:rPr spc="5" dirty="0"/>
              <a:t> </a:t>
            </a:r>
            <a:r>
              <a:rPr spc="-5" dirty="0"/>
              <a:t>потушить</a:t>
            </a:r>
            <a:r>
              <a:rPr spc="15" dirty="0"/>
              <a:t> </a:t>
            </a:r>
            <a:r>
              <a:rPr spc="-5" dirty="0"/>
              <a:t>огонь</a:t>
            </a:r>
            <a:r>
              <a:rPr dirty="0"/>
              <a:t> на </a:t>
            </a:r>
            <a:r>
              <a:rPr spc="-5" dirty="0"/>
              <a:t>одежде</a:t>
            </a:r>
            <a:r>
              <a:rPr dirty="0"/>
              <a:t> </a:t>
            </a:r>
            <a:r>
              <a:rPr spc="-5" dirty="0"/>
              <a:t>пострадавшего,</a:t>
            </a:r>
            <a:r>
              <a:rPr spc="5" dirty="0"/>
              <a:t> </a:t>
            </a:r>
            <a:r>
              <a:rPr spc="-5" dirty="0"/>
              <a:t>воспламенившиеся</a:t>
            </a:r>
            <a:r>
              <a:rPr spc="10" dirty="0"/>
              <a:t> </a:t>
            </a:r>
            <a:r>
              <a:rPr spc="-5" dirty="0"/>
              <a:t>горючие </a:t>
            </a:r>
            <a:r>
              <a:rPr spc="-530" dirty="0"/>
              <a:t> </a:t>
            </a:r>
            <a:r>
              <a:rPr spc="-5" dirty="0"/>
              <a:t>материалы</a:t>
            </a:r>
            <a:r>
              <a:rPr spc="-10" dirty="0"/>
              <a:t> </a:t>
            </a:r>
            <a:r>
              <a:rPr spc="-5" dirty="0"/>
              <a:t>(перекрывают</a:t>
            </a:r>
            <a:r>
              <a:rPr dirty="0"/>
              <a:t> </a:t>
            </a:r>
            <a:r>
              <a:rPr spc="-5" dirty="0"/>
              <a:t>поступление</a:t>
            </a:r>
            <a:r>
              <a:rPr spc="-10" dirty="0"/>
              <a:t> </a:t>
            </a:r>
            <a:r>
              <a:rPr spc="-5" dirty="0"/>
              <a:t>кислорода);</a:t>
            </a:r>
          </a:p>
          <a:p>
            <a:pPr marL="354965" marR="410209" indent="68580">
              <a:lnSpc>
                <a:spcPct val="100000"/>
              </a:lnSpc>
              <a:spcBef>
                <a:spcPts val="1000"/>
              </a:spcBef>
            </a:pPr>
            <a:r>
              <a:rPr spc="-5" dirty="0"/>
              <a:t>для защиты </a:t>
            </a:r>
            <a:r>
              <a:rPr dirty="0"/>
              <a:t>оборудования, </a:t>
            </a:r>
            <a:r>
              <a:rPr spc="-5" dirty="0"/>
              <a:t>материалов, элементов конструкций во время </a:t>
            </a:r>
            <a:r>
              <a:rPr spc="-530" dirty="0"/>
              <a:t> </a:t>
            </a:r>
            <a:r>
              <a:rPr spc="-5" dirty="0"/>
              <a:t>огневых</a:t>
            </a:r>
            <a:r>
              <a:rPr spc="-15" dirty="0"/>
              <a:t> </a:t>
            </a:r>
            <a:r>
              <a:rPr dirty="0"/>
              <a:t>работ.</a:t>
            </a: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14800" y="4308843"/>
            <a:ext cx="4605477" cy="206819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28545" marR="5080" indent="-23164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Правила пользования первичными средствами </a:t>
            </a:r>
            <a:r>
              <a:rPr spc="-710" dirty="0"/>
              <a:t> </a:t>
            </a:r>
            <a:r>
              <a:rPr spc="-5" dirty="0"/>
              <a:t>пожаротушения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2221" y="2010498"/>
            <a:ext cx="8968740" cy="2073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0365" marR="30480" indent="-3429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Наполненные песком ящики</a:t>
            </a:r>
            <a:r>
              <a:rPr sz="1800" b="1" spc="1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комплектуются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совковыми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лопатами. Песок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следует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поддерживать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чистым,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рыхлым,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сухим.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Минимальный объем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такого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ящика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–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0,5 </a:t>
            </a:r>
            <a:r>
              <a:rPr sz="1800" spc="-52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м</a:t>
            </a:r>
            <a:r>
              <a:rPr sz="1575" spc="-15" baseline="15873" dirty="0">
                <a:solidFill>
                  <a:srgbClr val="3F3F3F"/>
                </a:solidFill>
                <a:latin typeface="Trebuchet MS"/>
                <a:cs typeface="Trebuchet MS"/>
              </a:rPr>
              <a:t>3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.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Ящики должны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иметь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широкие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днища,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чтобы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из них было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удобно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набирать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песок,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и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закрываться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крышками.</a:t>
            </a:r>
            <a:endParaRPr sz="1800" dirty="0">
              <a:latin typeface="Trebuchet MS"/>
              <a:cs typeface="Trebuchet MS"/>
            </a:endParaRPr>
          </a:p>
          <a:p>
            <a:pPr marL="380365" marR="321945" indent="-342900">
              <a:lnSpc>
                <a:spcPct val="100000"/>
              </a:lnSpc>
              <a:spcBef>
                <a:spcPts val="1000"/>
              </a:spcBef>
            </a:pP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Наполненные водой</a:t>
            </a:r>
            <a:r>
              <a:rPr sz="1800" b="1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бочки</a:t>
            </a:r>
            <a:r>
              <a:rPr sz="1800" b="1" spc="1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обязательно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снабжаются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ведрами.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Если существует </a:t>
            </a:r>
            <a:r>
              <a:rPr sz="1800" spc="-52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угроза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замерзания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воды,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бочки следует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утеплять. Воду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следует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содержать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чистой,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без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осадка,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проектном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количестве.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7621" y="5789777"/>
            <a:ext cx="82518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294F0F"/>
                </a:solidFill>
                <a:latin typeface="Trebuchet MS"/>
                <a:cs typeface="Trebuchet MS"/>
              </a:rPr>
              <a:t>Емкости </a:t>
            </a:r>
            <a:r>
              <a:rPr sz="1800" b="1" dirty="0">
                <a:solidFill>
                  <a:srgbClr val="294F0F"/>
                </a:solidFill>
                <a:latin typeface="Trebuchet MS"/>
                <a:cs typeface="Trebuchet MS"/>
              </a:rPr>
              <a:t>с</a:t>
            </a: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 водой </a:t>
            </a:r>
            <a:r>
              <a:rPr sz="1800" b="1" dirty="0">
                <a:solidFill>
                  <a:srgbClr val="294F0F"/>
                </a:solidFill>
                <a:latin typeface="Trebuchet MS"/>
                <a:cs typeface="Trebuchet MS"/>
              </a:rPr>
              <a:t>и</a:t>
            </a: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 песком</a:t>
            </a:r>
            <a:r>
              <a:rPr sz="1800" b="1" spc="-1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устанавливаются рядом </a:t>
            </a:r>
            <a:r>
              <a:rPr sz="1800" b="1" dirty="0">
                <a:solidFill>
                  <a:srgbClr val="294F0F"/>
                </a:solidFill>
                <a:latin typeface="Trebuchet MS"/>
                <a:cs typeface="Trebuchet MS"/>
              </a:rPr>
              <a:t>с</a:t>
            </a:r>
            <a:r>
              <a:rPr sz="1800" b="1" spc="-1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пожарными</a:t>
            </a:r>
            <a:r>
              <a:rPr sz="1800" b="1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щитами.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65918" y="4241692"/>
            <a:ext cx="1382883" cy="146546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37721" y="4251604"/>
            <a:ext cx="2159635" cy="146231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28545" marR="5080" indent="-23164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Правила пользования первичными средствами </a:t>
            </a:r>
            <a:r>
              <a:rPr spc="-710" dirty="0"/>
              <a:t> </a:t>
            </a:r>
            <a:r>
              <a:rPr spc="-5" dirty="0"/>
              <a:t>пожаротушения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17423" y="1479130"/>
            <a:ext cx="9308465" cy="3279775"/>
          </a:xfrm>
          <a:prstGeom prst="rect">
            <a:avLst/>
          </a:prstGeom>
        </p:spPr>
        <p:txBody>
          <a:bodyPr vert="horz" wrap="square" lIns="0" tIns="14097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110"/>
              </a:spcBef>
            </a:pP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Огнетушители</a:t>
            </a:r>
            <a:r>
              <a:rPr sz="1800" b="1" spc="1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294F0F"/>
                </a:solidFill>
                <a:latin typeface="Trebuchet MS"/>
                <a:cs typeface="Trebuchet MS"/>
              </a:rPr>
              <a:t>-</a:t>
            </a:r>
            <a:r>
              <a:rPr sz="1800" spc="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предназначены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для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устранения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возгорания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внутри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помещения.</a:t>
            </a:r>
            <a:endParaRPr sz="1800" dirty="0">
              <a:latin typeface="Trebuchet MS"/>
              <a:cs typeface="Trebuchet MS"/>
            </a:endParaRPr>
          </a:p>
          <a:p>
            <a:pPr marL="355600" marR="5080" indent="-343535">
              <a:lnSpc>
                <a:spcPct val="100000"/>
              </a:lnSpc>
              <a:spcBef>
                <a:spcPts val="1015"/>
              </a:spcBef>
            </a:pPr>
            <a:r>
              <a:rPr sz="1800" i="1" dirty="0">
                <a:solidFill>
                  <a:srgbClr val="294F0F"/>
                </a:solidFill>
                <a:latin typeface="Trebuchet MS"/>
                <a:cs typeface="Trebuchet MS"/>
              </a:rPr>
              <a:t>Химические</a:t>
            </a:r>
            <a:r>
              <a:rPr sz="1800" i="1" spc="-1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i="1" dirty="0">
                <a:solidFill>
                  <a:srgbClr val="294F0F"/>
                </a:solidFill>
                <a:latin typeface="Trebuchet MS"/>
                <a:cs typeface="Trebuchet MS"/>
              </a:rPr>
              <a:t>пенные</a:t>
            </a:r>
            <a:r>
              <a:rPr sz="1800" i="1" spc="-1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i="1" dirty="0">
                <a:solidFill>
                  <a:srgbClr val="294F0F"/>
                </a:solidFill>
                <a:latin typeface="Trebuchet MS"/>
                <a:cs typeface="Trebuchet MS"/>
              </a:rPr>
              <a:t>и</a:t>
            </a:r>
            <a:r>
              <a:rPr sz="1800" i="1" spc="-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i="1" dirty="0">
                <a:solidFill>
                  <a:srgbClr val="294F0F"/>
                </a:solidFill>
                <a:latin typeface="Trebuchet MS"/>
                <a:cs typeface="Trebuchet MS"/>
              </a:rPr>
              <a:t>воздушно-пенные</a:t>
            </a:r>
            <a:r>
              <a:rPr sz="1800" i="1" spc="-1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i="1" dirty="0">
                <a:solidFill>
                  <a:srgbClr val="294F0F"/>
                </a:solidFill>
                <a:latin typeface="Trebuchet MS"/>
                <a:cs typeface="Trebuchet MS"/>
              </a:rPr>
              <a:t>огнетушители</a:t>
            </a:r>
            <a:r>
              <a:rPr sz="1800" i="1" spc="6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позволяют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локализовать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возгорание,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которое</a:t>
            </a:r>
            <a:r>
              <a:rPr sz="1800" spc="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возникло</a:t>
            </a:r>
            <a:r>
              <a:rPr sz="1800" spc="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на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твердых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поверхностях,</a:t>
            </a:r>
            <a:r>
              <a:rPr sz="1800" spc="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включая</a:t>
            </a:r>
            <a:r>
              <a:rPr sz="1800" spc="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распространение </a:t>
            </a:r>
            <a:r>
              <a:rPr sz="1800" spc="-52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горючих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жидкость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по территории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помещения.</a:t>
            </a:r>
            <a:endParaRPr sz="1800" dirty="0">
              <a:latin typeface="Trebuchet MS"/>
              <a:cs typeface="Trebuchet MS"/>
            </a:endParaRPr>
          </a:p>
          <a:p>
            <a:pPr marL="355600" marR="671830" indent="-343535" algn="just">
              <a:lnSpc>
                <a:spcPct val="100000"/>
              </a:lnSpc>
              <a:spcBef>
                <a:spcPts val="1000"/>
              </a:spcBef>
            </a:pPr>
            <a:r>
              <a:rPr sz="1800" i="1" spc="-5" dirty="0">
                <a:solidFill>
                  <a:srgbClr val="294F0F"/>
                </a:solidFill>
                <a:latin typeface="Trebuchet MS"/>
                <a:cs typeface="Trebuchet MS"/>
              </a:rPr>
              <a:t>Газовые </a:t>
            </a:r>
            <a:r>
              <a:rPr sz="1800" i="1" dirty="0">
                <a:solidFill>
                  <a:srgbClr val="294F0F"/>
                </a:solidFill>
                <a:latin typeface="Trebuchet MS"/>
                <a:cs typeface="Trebuchet MS"/>
              </a:rPr>
              <a:t>огнетушители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позволяют бороться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с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огнем путем распространения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по </a:t>
            </a:r>
            <a:r>
              <a:rPr sz="1800" spc="-53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площади возгорания негорючих газов: двуокись углерода или всевозможные </a:t>
            </a:r>
            <a:r>
              <a:rPr sz="1800" spc="-53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химически стабильные соединения, например,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бромэтил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и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хладон.</a:t>
            </a:r>
            <a:endParaRPr sz="1800" dirty="0">
              <a:latin typeface="Trebuchet MS"/>
              <a:cs typeface="Trebuchet MS"/>
            </a:endParaRPr>
          </a:p>
          <a:p>
            <a:pPr marL="355600" marR="647065" indent="-343535" algn="just">
              <a:lnSpc>
                <a:spcPct val="100000"/>
              </a:lnSpc>
              <a:spcBef>
                <a:spcPts val="994"/>
              </a:spcBef>
            </a:pPr>
            <a:r>
              <a:rPr sz="1800" i="1" spc="-5" dirty="0">
                <a:solidFill>
                  <a:srgbClr val="294F0F"/>
                </a:solidFill>
                <a:latin typeface="Trebuchet MS"/>
                <a:cs typeface="Trebuchet MS"/>
              </a:rPr>
              <a:t>Углекислотные </a:t>
            </a:r>
            <a:r>
              <a:rPr sz="1800" i="1" dirty="0">
                <a:solidFill>
                  <a:srgbClr val="294F0F"/>
                </a:solidFill>
                <a:latin typeface="Trebuchet MS"/>
                <a:cs typeface="Trebuchet MS"/>
              </a:rPr>
              <a:t>огнетушители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имеют универсальный характер.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С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их помощью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локализуются возгорания, которые возникли вследствие растекания горючих </a:t>
            </a:r>
            <a:r>
              <a:rPr sz="1800" spc="-53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жидкостей,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а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также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при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обрыве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кабеля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или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линий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электропередач.</a:t>
            </a:r>
            <a:endParaRPr sz="1800" dirty="0">
              <a:latin typeface="Trebuchet MS"/>
              <a:cs typeface="Trebuchet MS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87362" y="4869002"/>
            <a:ext cx="3797190" cy="185111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28545" marR="5080" indent="-23164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Правила пользования первичными средствами </a:t>
            </a:r>
            <a:r>
              <a:rPr spc="-710" dirty="0"/>
              <a:t> </a:t>
            </a:r>
            <a:r>
              <a:rPr spc="-5" dirty="0"/>
              <a:t>пожаротушения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3222" y="1482026"/>
            <a:ext cx="5984240" cy="3637279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Пожарные</a:t>
            </a:r>
            <a:r>
              <a:rPr sz="1800" b="1" spc="-3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краны</a:t>
            </a:r>
            <a:endParaRPr sz="1800" dirty="0">
              <a:latin typeface="Trebuchet MS"/>
              <a:cs typeface="Trebuchet MS"/>
            </a:endParaRPr>
          </a:p>
          <a:p>
            <a:pPr marL="12700" marR="5080">
              <a:lnSpc>
                <a:spcPct val="146300"/>
              </a:lnSpc>
            </a:pP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Данное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средство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первичной борьбы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с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возгоранием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размещаться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помещениях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на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высоте до 1.3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м от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пола. </a:t>
            </a:r>
            <a:r>
              <a:rPr sz="1800" spc="-53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Доступ к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ним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не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должен быть ограничен размещением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мебели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или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иных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производственных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установок.</a:t>
            </a:r>
            <a:endParaRPr sz="1800" dirty="0">
              <a:latin typeface="Trebuchet MS"/>
              <a:cs typeface="Trebuchet MS"/>
            </a:endParaRPr>
          </a:p>
          <a:p>
            <a:pPr marL="12700" marR="196215">
              <a:lnSpc>
                <a:spcPct val="146300"/>
              </a:lnSpc>
            </a:pP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Пожарные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краны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включают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себя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рукав, по которому </a:t>
            </a:r>
            <a:r>
              <a:rPr sz="1800" spc="-52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происходит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движение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воды,</a:t>
            </a:r>
            <a:endParaRPr sz="1800" dirty="0">
              <a:latin typeface="Trebuchet MS"/>
              <a:cs typeface="Trebuchet MS"/>
            </a:endParaRPr>
          </a:p>
          <a:p>
            <a:pPr marL="12700" marR="429259">
              <a:lnSpc>
                <a:spcPts val="3160"/>
              </a:lnSpc>
              <a:spcBef>
                <a:spcPts val="100"/>
              </a:spcBef>
            </a:pP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ствол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– для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равномерного распределения жидкости </a:t>
            </a:r>
            <a:r>
              <a:rPr sz="1800" spc="-53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и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вентиль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для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подачи воды.</a:t>
            </a:r>
            <a:endParaRPr sz="1800" dirty="0">
              <a:latin typeface="Trebuchet MS"/>
              <a:cs typeface="Trebuchet MS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83719" y="2034362"/>
            <a:ext cx="4011117" cy="305099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632</Words>
  <Application>Microsoft Office PowerPoint</Application>
  <PresentationFormat>Произвольный</PresentationFormat>
  <Paragraphs>65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Calibri</vt:lpstr>
      <vt:lpstr>Trebuchet MS</vt:lpstr>
      <vt:lpstr>Wingdings</vt:lpstr>
      <vt:lpstr>Office Theme</vt:lpstr>
      <vt:lpstr>Действия населения по обеспечению пожарной безопасности</vt:lpstr>
      <vt:lpstr>СОХРАНЯЙТЕ СПОКОЙСТВИЕ!</vt:lpstr>
      <vt:lpstr>Общие правила поведения при возникновении  пожара</vt:lpstr>
      <vt:lpstr>Что не следует делать при пожаре</vt:lpstr>
      <vt:lpstr>Первичные средства пожаротушения</vt:lpstr>
      <vt:lpstr>Правила пользования первичными средствами  пожаротушения</vt:lpstr>
      <vt:lpstr>Правила пользования первичными средствами  пожаротушения</vt:lpstr>
      <vt:lpstr>Правила пользования первичными средствами  пожаротушения</vt:lpstr>
      <vt:lpstr>Правила пользования первичными средствами  пожаротушения</vt:lpstr>
      <vt:lpstr>Правила пользования первичными средствами  пожаротушения</vt:lpstr>
      <vt:lpstr>Автономный дымовой пожарный извещатель</vt:lpstr>
      <vt:lpstr>Помните и соблюдайте  правила пожарной  безопасности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СЕКРЕТАРЬ</dc:creator>
  <cp:lastModifiedBy>User</cp:lastModifiedBy>
  <cp:revision>2</cp:revision>
  <dcterms:created xsi:type="dcterms:W3CDTF">2023-11-13T11:44:35Z</dcterms:created>
  <dcterms:modified xsi:type="dcterms:W3CDTF">2023-11-13T12:10:28Z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2020-04-27T00:00:00Z</vt:filetime>
  </property>
  <property fmtid="{D5CDD505-2E9C-101B-9397-08002B2CF9AE}" pid="3" name="Creator">
    <vt:lpwstr>Impress</vt:lpwstr>
  </property>
  <property fmtid="{D5CDD505-2E9C-101B-9397-08002B2CF9AE}" pid="4" name="LastSaved">
    <vt:filetime>2020-04-27T00:00:00Z</vt:filetime>
  </property>
</Properties>
</file>