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F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7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Доходы всего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065132942721144E-2"/>
                  <c:y val="-0.3222398365993522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13502,2 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277919474668294E-2"/>
                  <c:y val="-0.2368015424903042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13623,5 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'Лист1'!$A$2:$A$3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'Лист1'!$B$2:$B$3</c:f>
              <c:numCache>
                <c:formatCode>General</c:formatCode>
                <c:ptCount val="2"/>
                <c:pt idx="0">
                  <c:v>9497.2000000000007</c:v>
                </c:pt>
                <c:pt idx="1">
                  <c:v>6253.3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9084160"/>
        <c:axId val="92223360"/>
        <c:axId val="0"/>
      </c:bar3DChart>
      <c:catAx>
        <c:axId val="139084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92223360"/>
        <c:crosses val="autoZero"/>
        <c:auto val="1"/>
        <c:lblAlgn val="ctr"/>
        <c:lblOffset val="100"/>
        <c:noMultiLvlLbl val="0"/>
      </c:catAx>
      <c:valAx>
        <c:axId val="92223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9084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49416640177058E-2"/>
          <c:y val="0.3785205964769347"/>
          <c:w val="0.86449834587174312"/>
          <c:h val="0.53458535471367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6"/>
          </c:dPt>
          <c:dPt>
            <c:idx val="1"/>
            <c:bubble3D val="0"/>
            <c:explosion val="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2,2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3590.5</c:v>
                </c:pt>
                <c:pt idx="1">
                  <c:v>154.6</c:v>
                </c:pt>
                <c:pt idx="2">
                  <c:v>8695.6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582963950599854E-2"/>
          <c:y val="4.5485378167857873E-2"/>
          <c:w val="0.82451003833712522"/>
          <c:h val="0.25937032128705295"/>
        </c:manualLayout>
      </c:layout>
      <c:overlay val="0"/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16666666666666E-2"/>
                  <c:y val="-0.2750000000000000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14540,7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E-2"/>
                  <c:y val="-0.1906249999999999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13975,7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12850.9</c:v>
                </c:pt>
                <c:pt idx="1">
                  <c:v>7853.9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7194880"/>
        <c:axId val="47196416"/>
        <c:axId val="0"/>
      </c:bar3DChart>
      <c:catAx>
        <c:axId val="47194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47196416"/>
        <c:crosses val="autoZero"/>
        <c:auto val="1"/>
        <c:lblAlgn val="ctr"/>
        <c:lblOffset val="100"/>
        <c:noMultiLvlLbl val="0"/>
      </c:catAx>
      <c:valAx>
        <c:axId val="47196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71948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800"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0.66149</cdr:x>
      <cdr:y>0.17719</cdr:y>
    </cdr:from>
    <cdr:to>
      <cdr:x>0.81505</cdr:x>
      <cdr:y>0.31893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7200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accent6">
                  <a:lumMod val="75000"/>
                </a:schemeClr>
              </a:solidFill>
            </a:rPr>
            <a:t>96,1 %</a:t>
          </a:r>
          <a:endParaRPr lang="ru-RU" sz="2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424936" cy="15841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Отчет об исполнении  бюджета Калининского сельского поселения Цимлянского района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 2019 год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2" name="AutoShape 2" descr="https://lucidgypsy.files.wordpress.com/2013/12/sk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4884" y="-1"/>
            <a:ext cx="10128884" cy="75966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ЦЕЛЕВЫХ ПРОГРАММ </a:t>
            </a:r>
            <a:r>
              <a:rPr lang="ru-RU" sz="2800" b="1" dirty="0" smtClean="0">
                <a:solidFill>
                  <a:srgbClr val="FF0000"/>
                </a:solidFill>
              </a:rPr>
              <a:t>(ПРОДОЛЖЕНИЕ)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921541"/>
              </p:ext>
            </p:extLst>
          </p:nvPr>
        </p:nvGraphicFramePr>
        <p:xfrm>
          <a:off x="179512" y="1340768"/>
          <a:ext cx="8784976" cy="28479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6155"/>
                <a:gridCol w="1312355"/>
                <a:gridCol w="1458172"/>
                <a:gridCol w="1348294"/>
              </a:tblGrid>
              <a:tr h="8286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с начала года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4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2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жилищно- коммунальными услугами населения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828692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80528" y="494116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i="1" dirty="0" smtClean="0">
                <a:solidFill>
                  <a:srgbClr val="002060"/>
                </a:solidFill>
              </a:rPr>
              <a:t>*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Муниципальная  целевая программа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качественными жилищно-коммунальными услугами населения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частично финансировалась  за счет  средств областного бюджета (годовое назначение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1516,1,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кас. исполнение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1500,9.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Все остальные программы финансировались в пределах расходов местного бюджета.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4221088"/>
            <a:ext cx="9143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Администрация Калининского сельского поселения</a:t>
            </a:r>
          </a:p>
          <a:p>
            <a:r>
              <a:rPr lang="ru-RU" sz="2400" b="1" dirty="0" smtClean="0"/>
              <a:t>Официальный сайт: </a:t>
            </a:r>
            <a:r>
              <a:rPr lang="fr-FR" sz="2400" b="1" dirty="0"/>
              <a:t>http://cimlyanck.donland.ru/Kalininskoe_sp.aspx</a:t>
            </a:r>
            <a:endParaRPr lang="ru-RU" sz="2400" b="1" dirty="0" smtClean="0"/>
          </a:p>
          <a:p>
            <a:r>
              <a:rPr lang="ru-RU" sz="2400" b="1" dirty="0" smtClean="0"/>
              <a:t>Телефон: 8 (86391) 46-3-34</a:t>
            </a:r>
          </a:p>
          <a:p>
            <a:r>
              <a:rPr lang="ru-RU" sz="2400" b="1" dirty="0" smtClean="0"/>
              <a:t>Адрес: 347327, Ростовская область, </a:t>
            </a:r>
            <a:r>
              <a:rPr lang="ru-RU" sz="2400" b="1" dirty="0" err="1" smtClean="0"/>
              <a:t>Цимлянский</a:t>
            </a:r>
            <a:r>
              <a:rPr lang="ru-RU" sz="2400" b="1" dirty="0" smtClean="0"/>
              <a:t> район, ст. Калининская, ул. Центральная, 34</a:t>
            </a:r>
          </a:p>
          <a:p>
            <a:r>
              <a:rPr lang="ru-RU" sz="2400" b="1" dirty="0" smtClean="0"/>
              <a:t>E-mail: </a:t>
            </a:r>
            <a:r>
              <a:rPr lang="en-US" sz="2400" b="1" dirty="0" smtClean="0"/>
              <a:t>sp41426@donpac.ru</a:t>
            </a:r>
            <a:endParaRPr lang="ru-RU" sz="2400" b="1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19248"/>
            <a:ext cx="9143999" cy="410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Калининского сельского поселения!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rgbClr val="34411B"/>
                </a:solidFill>
              </a:rPr>
              <a:t>Представляем Вашему вниманию Отчет об исполнении  бюджета Калининского сельского поселения Цимлянского района за 2019 год.</a:t>
            </a:r>
          </a:p>
          <a:p>
            <a:pPr algn="just"/>
            <a:r>
              <a:rPr lang="ru-RU" sz="2800" b="1" dirty="0" smtClean="0">
                <a:solidFill>
                  <a:srgbClr val="34411B"/>
                </a:solidFill>
              </a:rPr>
              <a:t>        Бюджет 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  <a:endParaRPr lang="ru-RU" sz="2800" b="1" dirty="0">
              <a:solidFill>
                <a:srgbClr val="3441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ОСНОВНЫЕ ПАРАМЕТРЫ ИСПОЛНЕНИЯ  БЮДЖЕТА КАЛИНИНСКОГО СЕЛЬСКОГО ПОСЕЛЕНИЯ ЗА 2019 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80467"/>
              </p:ext>
            </p:extLst>
          </p:nvPr>
        </p:nvGraphicFramePr>
        <p:xfrm>
          <a:off x="1115616" y="1844824"/>
          <a:ext cx="7200800" cy="2207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63"/>
                <a:gridCol w="1538035"/>
                <a:gridCol w="1383704"/>
                <a:gridCol w="1902098"/>
              </a:tblGrid>
              <a:tr h="83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Факт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(%)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13502,2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13623,5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100,9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14540,7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13975,7 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96,1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Дефицит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1038,5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352,2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http://zuzino.mos.ru/upload/medialibrary/d03/byudzhe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9120"/>
            <a:ext cx="4194984" cy="206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44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КАЛИНИНСКОГО СЕЛЬСКОГО ПОСЕЛЕНИЯ ЗА 2019 ГОД ПО ДОХОДАМ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80401079"/>
              </p:ext>
            </p:extLst>
          </p:nvPr>
        </p:nvGraphicFramePr>
        <p:xfrm>
          <a:off x="0" y="2204864"/>
          <a:ext cx="45365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62686633"/>
              </p:ext>
            </p:extLst>
          </p:nvPr>
        </p:nvGraphicFramePr>
        <p:xfrm>
          <a:off x="3635896" y="1916832"/>
          <a:ext cx="5508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6541"/>
              </p:ext>
            </p:extLst>
          </p:nvPr>
        </p:nvGraphicFramePr>
        <p:xfrm>
          <a:off x="323529" y="1412777"/>
          <a:ext cx="8640960" cy="37611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82561"/>
                <a:gridCol w="698159"/>
                <a:gridCol w="1008112"/>
                <a:gridCol w="1152128"/>
              </a:tblGrid>
              <a:tr h="360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Поступило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4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3653,0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3796,4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</a:tr>
              <a:tr h="336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Налог на доходы физических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лиц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737,2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839,2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1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Единый сельскохозяйственный налог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297,9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298,0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1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Налог на имущество физических лиц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225,0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0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Земельный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налог  с организаций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289,4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335,2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0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Земельный налог  с физических лиц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2077,5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2061,7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16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Государственная пошлина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864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Доходы от сдачи в аренду имущества, находящегося в государственной и муниципальной собственности доходы от использования имущества, находящегося в государственной и муниципальной собственности 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430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услуг(работ)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компенсации затрат государству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301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Штрафы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17,9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301208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*</a:t>
            </a:r>
            <a:endParaRPr lang="ru-RU" sz="1700" b="1" i="1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1700" b="1" i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НАЛОГОВЫХ И НЕНАЛОГОВЫХ ДОХОДОВ БЮДЖЕТА КАЛИНИНСКОГО СЕЛЬСКОГО ПОСЕЛЕНИЯ ЗА </a:t>
            </a:r>
            <a:r>
              <a:rPr lang="ru-RU" sz="2800" b="1" dirty="0" smtClean="0">
                <a:solidFill>
                  <a:srgbClr val="FFC000"/>
                </a:solidFill>
              </a:rPr>
              <a:t>2019 </a:t>
            </a:r>
            <a:r>
              <a:rPr lang="ru-RU" sz="2800" b="1" dirty="0" smtClean="0">
                <a:solidFill>
                  <a:srgbClr val="FFC000"/>
                </a:solidFill>
              </a:rPr>
              <a:t>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БЕЗВОЗМЕЗДНЫХ ПОСТУПЛЕНИЙ (ТЫС.РУБ.) 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6549"/>
              </p:ext>
            </p:extLst>
          </p:nvPr>
        </p:nvGraphicFramePr>
        <p:xfrm>
          <a:off x="395536" y="1124744"/>
          <a:ext cx="8352928" cy="413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/>
                <a:gridCol w="1008112"/>
                <a:gridCol w="1008112"/>
                <a:gridCol w="1584176"/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План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Факт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Исполнение(%)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9849,2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9827,0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99,8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7925,7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7925,7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208,2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208,2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1715,1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1692,9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98,7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9939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КАЛИНИНСКОГО СЕЛЬСКОГО ПОСЕЛЕНИЯ ЗА </a:t>
            </a:r>
            <a:r>
              <a:rPr lang="ru-RU" sz="2800" b="1" dirty="0" smtClean="0">
                <a:solidFill>
                  <a:srgbClr val="FFC000"/>
                </a:solidFill>
              </a:rPr>
              <a:t>2019 </a:t>
            </a:r>
            <a:r>
              <a:rPr lang="ru-RU" sz="2800" b="1" dirty="0" smtClean="0">
                <a:solidFill>
                  <a:srgbClr val="FFC000"/>
                </a:solidFill>
              </a:rPr>
              <a:t>ГОД ПО РАСХОДАМ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77947872"/>
              </p:ext>
            </p:extLst>
          </p:nvPr>
        </p:nvGraphicFramePr>
        <p:xfrm>
          <a:off x="1403648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07906"/>
              </p:ext>
            </p:extLst>
          </p:nvPr>
        </p:nvGraphicFramePr>
        <p:xfrm>
          <a:off x="467544" y="1340768"/>
          <a:ext cx="8208912" cy="545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080120"/>
                <a:gridCol w="1080120"/>
                <a:gridCol w="1224136"/>
              </a:tblGrid>
              <a:tr h="612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Исполнение   (%)</a:t>
                      </a:r>
                      <a:endParaRPr lang="ru-RU" sz="170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14540,7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13975,7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96,1</a:t>
                      </a:r>
                      <a:endParaRPr lang="ru-RU" b="1" dirty="0"/>
                    </a:p>
                  </a:txBody>
                  <a:tcPr/>
                </a:tc>
              </a:tr>
              <a:tr h="46165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5978,0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5740,3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96,0</a:t>
                      </a:r>
                      <a:endParaRPr lang="ru-RU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1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208,2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208,2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100,0</a:t>
                      </a:r>
                      <a:endParaRPr lang="ru-RU" b="0" dirty="0" smtClean="0"/>
                    </a:p>
                  </a:txBody>
                  <a:tcPr/>
                </a:tc>
              </a:tr>
              <a:tr h="65261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ЧС, гражданская оборона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92,0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90,7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98,6</a:t>
                      </a:r>
                      <a:endParaRPr lang="ru-RU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Коммунальное хозяйство( энергосбережение)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46,8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46,7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99,8</a:t>
                      </a:r>
                      <a:endParaRPr lang="ru-RU" b="0" dirty="0"/>
                    </a:p>
                  </a:txBody>
                  <a:tcPr/>
                </a:tc>
              </a:tr>
              <a:tr h="596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2910,7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2593,2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89,1</a:t>
                      </a:r>
                      <a:endParaRPr lang="ru-RU" b="0" dirty="0"/>
                    </a:p>
                  </a:txBody>
                  <a:tcPr/>
                </a:tc>
              </a:tr>
              <a:tr h="35885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Охрана окружающей среды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100,0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8,0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100,0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5149,3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5141,8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99,9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129,0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128,0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99,2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13,7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13,7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СТРУКТУРА И ОБЪЕМ РАСХОДОВ БЮДЖЕТА КАЛИНИНСКОГО СЕЛЬСКОГО ПОСЕЛЕНИЯ ЗА </a:t>
            </a:r>
            <a:r>
              <a:rPr lang="ru-RU" sz="2400" b="1" dirty="0" smtClean="0">
                <a:solidFill>
                  <a:srgbClr val="FFC000"/>
                </a:solidFill>
              </a:rPr>
              <a:t>2019 </a:t>
            </a:r>
            <a:r>
              <a:rPr lang="ru-RU" sz="2400" b="1" dirty="0" smtClean="0">
                <a:solidFill>
                  <a:srgbClr val="FFC000"/>
                </a:solidFill>
              </a:rPr>
              <a:t>(ТЫС.РУБ.)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126" y="0"/>
            <a:ext cx="904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 ЦЕЛЕВЫХ ПРОГРАММ ЗА </a:t>
            </a:r>
            <a:r>
              <a:rPr lang="ru-RU" sz="2800" b="1" dirty="0" smtClean="0">
                <a:solidFill>
                  <a:srgbClr val="FFC000"/>
                </a:solidFill>
              </a:rPr>
              <a:t>2019 </a:t>
            </a:r>
            <a:r>
              <a:rPr lang="ru-RU" sz="2800" b="1" dirty="0" smtClean="0">
                <a:solidFill>
                  <a:srgbClr val="FFC000"/>
                </a:solidFill>
              </a:rPr>
              <a:t>ГОД (РУБ.)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00650"/>
              </p:ext>
            </p:extLst>
          </p:nvPr>
        </p:nvGraphicFramePr>
        <p:xfrm>
          <a:off x="179512" y="1412776"/>
          <a:ext cx="8640960" cy="5478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9659"/>
                <a:gridCol w="1290842"/>
                <a:gridCol w="1434268"/>
                <a:gridCol w="1326191"/>
              </a:tblGrid>
              <a:tr h="756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0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8100,5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7781,2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78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52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Энергоэффективность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повышение энергетической эффективности»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46,8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46,7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территории от чрезвычайных ситуаций, обеспечение пожарной безопасности на водных объектах»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92,0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90,7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59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и туризма»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5029,3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5028,8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«Охрана окружающей среды и рациональное природопользование»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527</Words>
  <Application>Microsoft Office PowerPoint</Application>
  <PresentationFormat>Экран (4:3)</PresentationFormat>
  <Paragraphs>201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Семейка Соитовых!</dc:creator>
  <cp:lastModifiedBy>User-1</cp:lastModifiedBy>
  <cp:revision>29</cp:revision>
  <dcterms:created xsi:type="dcterms:W3CDTF">2018-03-07T10:41:26Z</dcterms:created>
  <dcterms:modified xsi:type="dcterms:W3CDTF">2020-05-19T08:42:34Z</dcterms:modified>
</cp:coreProperties>
</file>