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67" r:id="rId14"/>
    <p:sldId id="268" r:id="rId15"/>
    <p:sldId id="269" r:id="rId16"/>
    <p:sldId id="271" r:id="rId17"/>
    <p:sldId id="272" r:id="rId18"/>
    <p:sldId id="278" r:id="rId19"/>
    <p:sldId id="274" r:id="rId20"/>
    <p:sldId id="276" r:id="rId21"/>
    <p:sldId id="277" r:id="rId22"/>
    <p:sldId id="27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907" autoAdjust="0"/>
  </p:normalViewPr>
  <p:slideViewPr>
    <p:cSldViewPr>
      <p:cViewPr varScale="1">
        <p:scale>
          <a:sx n="102" d="100"/>
          <a:sy n="102" d="100"/>
        </p:scale>
        <p:origin x="-18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2" y="0"/>
            <a:ext cx="9139938" cy="685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sp>
        <p:nvSpPr>
          <p:cNvPr id="5" name="Прямоугольник 4"/>
          <p:cNvSpPr/>
          <p:nvPr/>
        </p:nvSpPr>
        <p:spPr>
          <a:xfrm>
            <a:off x="3643306" y="257174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</a:rPr>
              <a:t>Проект Решения «О бюджете Калининского  сельского поселения на 2017 год и плановый период 2018 и 2019 годов»</a:t>
            </a:r>
            <a:endParaRPr lang="ru-RU" sz="2400" b="1" dirty="0"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00430" y="142873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</a:rPr>
              <a:t>Администрация Калининского сельского поселения</a:t>
            </a:r>
            <a:endParaRPr lang="ru-RU" sz="2400" b="1" dirty="0">
              <a:latin typeface="Monotype Corsiva" pitchFamily="66" charset="0"/>
            </a:endParaRPr>
          </a:p>
        </p:txBody>
      </p:sp>
      <p:pic>
        <p:nvPicPr>
          <p:cNvPr id="1028" name="Picture 4" descr="http://www.studfiles.ru/html/2706/184/html_QBkbdDTMrB.0ZfU/htmlconvd-b5pQwl_html_3bcf51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3857628"/>
            <a:ext cx="1844683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4071934" y="0"/>
            <a:ext cx="4286751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Monotype Corsiva" pitchFamily="66" charset="0"/>
              </a:rPr>
              <a:t>НЕНАЛОГОВЫЕ ДОХОДЫ</a:t>
            </a:r>
            <a:endParaRPr lang="ru-RU" sz="2800" b="1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785794"/>
            <a:ext cx="3643338" cy="400110"/>
          </a:xfrm>
          <a:prstGeom prst="rect">
            <a:avLst/>
          </a:prstGeom>
          <a:solidFill>
            <a:schemeClr val="bg2">
              <a:lumMod val="50000"/>
            </a:schemeClr>
          </a:solidFill>
          <a:effectLst>
            <a:softEdge rad="317500"/>
          </a:effectLst>
        </p:spPr>
        <p:txBody>
          <a:bodyPr wrap="square" rtlCol="0">
            <a:spAutoFit/>
          </a:bodyPr>
          <a:lstStyle/>
          <a:p>
            <a:pPr algn="ctr"/>
            <a:endParaRPr lang="ru-RU" sz="2000" b="1" dirty="0" smtClean="0"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628" y="785794"/>
            <a:ext cx="3143272" cy="83099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</a:rPr>
              <a:t>Штрафы, санкции, возмещения и ущерб</a:t>
            </a:r>
            <a:endParaRPr lang="ru-RU" sz="2400" b="1" dirty="0"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1" y="1643050"/>
            <a:ext cx="1523174" cy="10156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atin typeface="Monotype Corsiva" pitchFamily="66" charset="0"/>
              </a:rPr>
              <a:t>    Проект </a:t>
            </a:r>
          </a:p>
          <a:p>
            <a:pPr algn="ctr"/>
            <a:r>
              <a:rPr lang="ru-RU" sz="2000" b="1" dirty="0" smtClean="0">
                <a:latin typeface="Monotype Corsiva" pitchFamily="66" charset="0"/>
              </a:rPr>
              <a:t>   2017 год</a:t>
            </a:r>
          </a:p>
          <a:p>
            <a:pPr algn="ctr"/>
            <a:r>
              <a:rPr lang="ru-RU" sz="2000" b="1" dirty="0" smtClean="0">
                <a:latin typeface="Monotype Corsiva" pitchFamily="66" charset="0"/>
              </a:rPr>
              <a:t>  16,5тыс.руб.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72198" y="1643050"/>
            <a:ext cx="2089033" cy="40011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Monotype Corsiva" pitchFamily="66" charset="0"/>
              </a:rPr>
              <a:t>    Плановый период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43636" y="1928802"/>
            <a:ext cx="2230098" cy="40011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Monotype Corsiva" pitchFamily="66" charset="0"/>
              </a:rPr>
              <a:t>2018год          2019год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72198" y="2214554"/>
            <a:ext cx="2581156" cy="40011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Monotype Corsiva" pitchFamily="66" charset="0"/>
              </a:rPr>
              <a:t>17,3тыс.руб.  18тыс.руб.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1538" y="2643182"/>
            <a:ext cx="7000924" cy="707886"/>
          </a:xfrm>
          <a:prstGeom prst="rect">
            <a:avLst/>
          </a:prstGeom>
          <a:solidFill>
            <a:schemeClr val="bg2">
              <a:lumMod val="50000"/>
            </a:schemeClr>
          </a:solidFill>
          <a:effectLst>
            <a:softEdge rad="317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Monotype Corsiva" pitchFamily="66" charset="0"/>
              </a:rPr>
              <a:t>БЕЗВОЗМЕЗДНЫЕ ПОСТУПЛЕНИЯ В БЮДЖЕТ СЕЛЬСКОГО ПОСЕЛЕНИЯ</a:t>
            </a:r>
            <a:endParaRPr lang="ru-RU" sz="2000" b="1" dirty="0">
              <a:latin typeface="Monotype Corsiva" pitchFamily="66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642910" y="3500438"/>
          <a:ext cx="7929620" cy="310896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785950"/>
                <a:gridCol w="1928826"/>
                <a:gridCol w="1285884"/>
                <a:gridCol w="1343036"/>
                <a:gridCol w="1585924"/>
              </a:tblGrid>
              <a:tr h="672358">
                <a:tc>
                  <a:txBody>
                    <a:bodyPr/>
                    <a:lstStyle/>
                    <a:p>
                      <a:pPr algn="l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Первоначальный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утвержденный бюджет 2016 года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Проект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2017 года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Проект 2018 года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Проект 2019 года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672358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поступления, </a:t>
                      </a:r>
                    </a:p>
                    <a:p>
                      <a:pPr algn="l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4775,1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4649,0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3600,7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3519,4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80149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 том числе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80149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Дотация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4485,7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4475,5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3427,2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3345,9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280149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Субвенция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175,0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173,5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173,5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173,5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672358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</a:t>
                      </a:r>
                      <a:r>
                        <a:rPr lang="ru-RU" sz="14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трансферты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114,4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428992" y="142852"/>
            <a:ext cx="5214974" cy="22467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Monotype Corsiva" pitchFamily="66" charset="0"/>
              </a:rPr>
              <a:t>РАСХОДЫ БЮДЖЕТА КАЛИНИНСКОГО СЕЛЬСКОГО ПОСЕЛЕНИЯ НА МУНИЦИПАЛЬНЫЕ  ПРОГРАММЫ</a:t>
            </a:r>
            <a:endParaRPr lang="ru-RU" sz="2800" b="1" dirty="0"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214554"/>
            <a:ext cx="8572560" cy="230832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</a:rPr>
              <a:t>Проект бюджета Калининского сельского поселения составлен на основе проектов изменений муниципальных программ сельского поселения. 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На реализацию 7 муниципальных программ предусмотрено в проекте бюджета на 2017 год в объеме 3698,9тыс.рублей  на плановый период в 2018 году в объеме  3285,7 тыс.рублей и на 2019 год в объеме 3261,0тыс.рублей.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2714620"/>
          <a:ext cx="8643999" cy="418542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781746"/>
                <a:gridCol w="1620761"/>
                <a:gridCol w="1485698"/>
                <a:gridCol w="1755794"/>
              </a:tblGrid>
              <a:tr h="548436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Наименование муниципальных программ</a:t>
                      </a:r>
                      <a:endParaRPr lang="ru-RU" sz="1600" b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Проект</a:t>
                      </a:r>
                    </a:p>
                    <a:p>
                      <a:r>
                        <a:rPr lang="ru-RU" sz="1600" b="1" dirty="0" smtClean="0"/>
                        <a:t>2017 год</a:t>
                      </a:r>
                      <a:endParaRPr lang="ru-RU" sz="1600" b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Проект</a:t>
                      </a:r>
                      <a:r>
                        <a:rPr lang="ru-RU" sz="1600" b="1" baseline="0" dirty="0" smtClean="0"/>
                        <a:t> 2018 год</a:t>
                      </a:r>
                      <a:endParaRPr lang="ru-RU" sz="1600" b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Проект 2019 год</a:t>
                      </a:r>
                      <a:endParaRPr lang="ru-RU" sz="1600" b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78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/>
                        <a:t>1.Развитие физической культуры и спорта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00" spc="-100" dirty="0" smtClean="0"/>
                        <a:t>5,0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00" spc="-100" dirty="0" smtClean="0"/>
                        <a:t>5,0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00" spc="-100" dirty="0" smtClean="0"/>
                        <a:t>5,0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8282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/>
                        <a:t>2. Защита населения и территории от чрезвычайных ситуаций, обеспечение пожарной безопасности и безопасности людей на водных объектах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00" spc="-70" dirty="0" smtClean="0"/>
                        <a:t>17,0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00" spc="-70" dirty="0" smtClean="0"/>
                        <a:t>17,0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00" spc="-70" dirty="0" smtClean="0"/>
                        <a:t>12,0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141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/>
                        <a:t>3. Обеспечение качественными жилищно-коммунальными услугами населения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/>
                        <a:t>749,6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/>
                        <a:t>362,7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/>
                        <a:t>343,0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78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/>
                        <a:t>4. Развитие культуры и туризма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/>
                        <a:t>2891,3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/>
                        <a:t>2855,0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/>
                        <a:t>2855,0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141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/>
                        <a:t>5. Обеспечение общественного порядка и противодействие преступности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00" dirty="0" smtClean="0"/>
                        <a:t>3,0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00" dirty="0" smtClean="0"/>
                        <a:t>25,0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00" dirty="0" smtClean="0"/>
                        <a:t>25,0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978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/>
                        <a:t>6.Энергоэфективность и развитие энергетики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00" spc="-30" dirty="0" smtClean="0"/>
                        <a:t>30,0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00" spc="-30" dirty="0" smtClean="0"/>
                        <a:t>20,0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00" spc="-30" dirty="0" smtClean="0"/>
                        <a:t>20,0</a:t>
                      </a:r>
                      <a:endParaRPr lang="ru-RU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141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/>
                        <a:t>7. Охрана окружающей среды и рациональное природопользование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/>
                        <a:t>3,0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/>
                        <a:t>1,0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/>
                        <a:t>1,0</a:t>
                      </a:r>
                      <a:endParaRPr lang="ru-RU" sz="14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17516"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 smtClean="0"/>
                        <a:t>Всего</a:t>
                      </a:r>
                      <a:endParaRPr lang="ru-RU" sz="1600" b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3698,9</a:t>
                      </a:r>
                    </a:p>
                    <a:p>
                      <a:pPr algn="ctr"/>
                      <a:endParaRPr lang="ru-RU" sz="1600" b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3285,7</a:t>
                      </a:r>
                      <a:endParaRPr lang="ru-RU" sz="1600" b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3261,0</a:t>
                      </a:r>
                      <a:endParaRPr lang="ru-RU" sz="1600" b="1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14282" y="285728"/>
            <a:ext cx="8715436" cy="230832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</a:rPr>
              <a:t>Приоритетное место в бюджете по-прежнему занимают муниципальные программы и направлены на развитие культуры и спорта, обеспечение качественными жилищно-коммунальными услугами населения, охрана окружающей среды, обеспечение пожарной безопасности  и качественного  предоставления населению поселения государственных (муниципальных) услуг в сфере культуры.  </a:t>
            </a:r>
            <a:endParaRPr lang="ru-RU" sz="24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928926" y="214290"/>
            <a:ext cx="6215074" cy="1200329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>
            <a:noFill/>
            <a:miter lim="800000"/>
            <a:headEnd/>
            <a:tailEnd/>
          </a:ln>
          <a:effectLst>
            <a:softEdge rad="317500"/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РАЗДЕЛ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«ЖИЛИЩНО-КОММУНАЛЬНОЕ ХОЗЯЙСТВО»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6182" y="1357298"/>
            <a:ext cx="5214974" cy="83099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softEdge rad="317500"/>
          </a:effectLst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Monotype Corsiva" pitchFamily="66" charset="0"/>
              </a:rPr>
              <a:t>Расходы по разделу будут направлены на  подпрограммы: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500306"/>
            <a:ext cx="8286808" cy="1384995"/>
          </a:xfrm>
          <a:prstGeom prst="rect">
            <a:avLst/>
          </a:prstGeom>
          <a:solidFill>
            <a:srgbClr val="FF0000"/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Monotype Corsiva" pitchFamily="66" charset="0"/>
              </a:rPr>
              <a:t> СОЗДАНИЕ УСЛОВИЙ НА МЕРОПРИЯТИЯ </a:t>
            </a:r>
          </a:p>
          <a:p>
            <a:pPr algn="ctr"/>
            <a:r>
              <a:rPr lang="ru-RU" sz="2800" b="1" dirty="0" smtClean="0">
                <a:latin typeface="Monotype Corsiva" pitchFamily="66" charset="0"/>
              </a:rPr>
              <a:t>Оплата за уличное освещение и техническое обслуживание уличного освещения </a:t>
            </a:r>
            <a:endParaRPr lang="ru-RU" sz="2800" b="1" dirty="0"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7163" y="4214818"/>
            <a:ext cx="2146743" cy="954107"/>
          </a:xfrm>
          <a:prstGeom prst="rect">
            <a:avLst/>
          </a:prstGeom>
          <a:solidFill>
            <a:schemeClr val="bg2">
              <a:lumMod val="50000"/>
            </a:schemeClr>
          </a:solidFill>
          <a:effectLst>
            <a:softEdge rad="317500"/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Monotype Corsiva" pitchFamily="66" charset="0"/>
              </a:rPr>
              <a:t>2017 год</a:t>
            </a:r>
          </a:p>
          <a:p>
            <a:pPr algn="ctr"/>
            <a:r>
              <a:rPr lang="ru-RU" sz="2800" b="1" dirty="0" smtClean="0">
                <a:latin typeface="Monotype Corsiva" pitchFamily="66" charset="0"/>
              </a:rPr>
              <a:t>402,0 тыс.руб.</a:t>
            </a:r>
            <a:endParaRPr lang="ru-RU" sz="2800" b="1" dirty="0"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06833" y="4214818"/>
            <a:ext cx="2068195" cy="954107"/>
          </a:xfrm>
          <a:prstGeom prst="rect">
            <a:avLst/>
          </a:prstGeom>
          <a:solidFill>
            <a:schemeClr val="bg2">
              <a:lumMod val="50000"/>
            </a:schemeClr>
          </a:solidFill>
          <a:effectLst>
            <a:softEdge rad="317500"/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Monotype Corsiva" pitchFamily="66" charset="0"/>
              </a:rPr>
              <a:t>2018 год </a:t>
            </a:r>
          </a:p>
          <a:p>
            <a:pPr algn="ctr"/>
            <a:r>
              <a:rPr lang="ru-RU" sz="2800" b="1" dirty="0" smtClean="0">
                <a:latin typeface="Monotype Corsiva" pitchFamily="66" charset="0"/>
              </a:rPr>
              <a:t>270,7тыс.руб.</a:t>
            </a:r>
            <a:endParaRPr lang="ru-RU" sz="2800" b="1" dirty="0"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78667" y="4143380"/>
            <a:ext cx="2068195" cy="954107"/>
          </a:xfrm>
          <a:prstGeom prst="rect">
            <a:avLst/>
          </a:prstGeom>
          <a:solidFill>
            <a:schemeClr val="bg2">
              <a:lumMod val="50000"/>
            </a:schemeClr>
          </a:solidFill>
          <a:effectLst>
            <a:softEdge rad="317500"/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Monotype Corsiva" pitchFamily="66" charset="0"/>
              </a:rPr>
              <a:t>2019 год</a:t>
            </a:r>
          </a:p>
          <a:p>
            <a:pPr algn="ctr"/>
            <a:r>
              <a:rPr lang="ru-RU" sz="2800" b="1" dirty="0" smtClean="0">
                <a:latin typeface="Monotype Corsiva" pitchFamily="66" charset="0"/>
              </a:rPr>
              <a:t>265,0тыс.руб.</a:t>
            </a:r>
            <a:endParaRPr lang="ru-RU" sz="2800" b="1" dirty="0">
              <a:latin typeface="Monotype Corsiva" pitchFamily="66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785918" y="3929066"/>
            <a:ext cx="6143668" cy="1588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rot="5400000">
            <a:off x="1571604" y="4143380"/>
            <a:ext cx="428628" cy="1588"/>
          </a:xfrm>
          <a:prstGeom prst="straightConnector1">
            <a:avLst/>
          </a:prstGeom>
          <a:ln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rot="5400000">
            <a:off x="7751785" y="4107661"/>
            <a:ext cx="356396" cy="794"/>
          </a:xfrm>
          <a:prstGeom prst="straightConnector1">
            <a:avLst/>
          </a:prstGeom>
          <a:ln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rot="5400000">
            <a:off x="4644232" y="4143380"/>
            <a:ext cx="427834" cy="794"/>
          </a:xfrm>
          <a:prstGeom prst="straightConnector1">
            <a:avLst/>
          </a:prstGeom>
          <a:ln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500166" y="0"/>
            <a:ext cx="6572296" cy="523220"/>
          </a:xfrm>
          <a:prstGeom prst="rect">
            <a:avLst/>
          </a:prstGeom>
          <a:solidFill>
            <a:schemeClr val="accent3">
              <a:lumMod val="75000"/>
            </a:schemeClr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800" b="1" dirty="0" smtClean="0">
                <a:latin typeface="Monotype Corsiva" pitchFamily="66" charset="0"/>
              </a:rPr>
              <a:t>Подпрограмма «БЛАГОУСТРОЙСТВО»</a:t>
            </a:r>
            <a:endParaRPr lang="ru-RU" sz="2800" b="1" dirty="0"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571480"/>
            <a:ext cx="6500858" cy="461665"/>
          </a:xfrm>
          <a:prstGeom prst="rect">
            <a:avLst/>
          </a:prstGeom>
          <a:solidFill>
            <a:srgbClr val="00B050"/>
          </a:solidFill>
          <a:effectLst>
            <a:softEdge rad="1270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</a:rPr>
              <a:t> СОЗДАНИЕ УСЛОВИЙ НА МЕРОПРИЯТИЯ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00298" y="1071546"/>
            <a:ext cx="3704860" cy="461665"/>
          </a:xfrm>
          <a:prstGeom prst="rect">
            <a:avLst/>
          </a:prstGeom>
          <a:solidFill>
            <a:schemeClr val="accent4">
              <a:lumMod val="75000"/>
            </a:schemeClr>
          </a:solidFill>
          <a:effectLst>
            <a:softEdge rad="127000"/>
          </a:effectLst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Содержание мест захоронения</a:t>
            </a:r>
            <a:endParaRPr lang="ru-RU" sz="2400" b="1" dirty="0"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8011" y="2000240"/>
            <a:ext cx="1662635" cy="830997"/>
          </a:xfrm>
          <a:prstGeom prst="rect">
            <a:avLst/>
          </a:prstGeom>
          <a:solidFill>
            <a:schemeClr val="bg2">
              <a:lumMod val="50000"/>
            </a:schemeClr>
          </a:solidFill>
          <a:effectLst>
            <a:softEdge rad="317500"/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</a:rPr>
              <a:t>2017 год  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52,0тыс.руб.</a:t>
            </a:r>
            <a:endParaRPr lang="ru-RU" sz="2400" b="1" dirty="0"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48511" y="2000240"/>
            <a:ext cx="1662635" cy="830997"/>
          </a:xfrm>
          <a:prstGeom prst="rect">
            <a:avLst/>
          </a:prstGeom>
          <a:solidFill>
            <a:schemeClr val="bg2">
              <a:lumMod val="50000"/>
            </a:schemeClr>
          </a:solidFill>
          <a:effectLst>
            <a:softEdge rad="317500"/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</a:rPr>
              <a:t>2018 год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42,0тыс.руб.</a:t>
            </a:r>
            <a:endParaRPr lang="ru-RU" sz="2400" b="1" dirty="0"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86683" y="2000240"/>
            <a:ext cx="1662635" cy="830997"/>
          </a:xfrm>
          <a:prstGeom prst="rect">
            <a:avLst/>
          </a:prstGeom>
          <a:solidFill>
            <a:schemeClr val="bg2">
              <a:lumMod val="50000"/>
            </a:schemeClr>
          </a:solidFill>
          <a:effectLst>
            <a:softEdge rad="317500"/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</a:rPr>
              <a:t>2019 год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38,0тыс.руб.</a:t>
            </a:r>
            <a:endParaRPr lang="ru-RU" sz="2400" b="1" dirty="0">
              <a:latin typeface="Monotype Corsiva" pitchFamily="66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571604" y="1571612"/>
            <a:ext cx="6143668" cy="1588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1358084" y="1785132"/>
            <a:ext cx="428628" cy="1588"/>
          </a:xfrm>
          <a:prstGeom prst="straightConnector1">
            <a:avLst/>
          </a:prstGeom>
          <a:ln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4429918" y="1785132"/>
            <a:ext cx="428628" cy="1588"/>
          </a:xfrm>
          <a:prstGeom prst="straightConnector1">
            <a:avLst/>
          </a:prstGeom>
          <a:ln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7501752" y="1785132"/>
            <a:ext cx="428628" cy="1588"/>
          </a:xfrm>
          <a:prstGeom prst="straightConnector1">
            <a:avLst/>
          </a:prstGeom>
          <a:ln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357290" y="2786058"/>
            <a:ext cx="6572296" cy="954107"/>
          </a:xfrm>
          <a:prstGeom prst="rect">
            <a:avLst/>
          </a:prstGeom>
          <a:solidFill>
            <a:schemeClr val="accent3">
              <a:lumMod val="75000"/>
            </a:schemeClr>
          </a:solidFill>
          <a:effectLst>
            <a:softEdge rad="317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Monotype Corsiva" pitchFamily="66" charset="0"/>
              </a:rPr>
              <a:t>Повышение эффективности работ по благоустройству территории поселения</a:t>
            </a:r>
            <a:endParaRPr lang="ru-RU" sz="2800" b="1" dirty="0">
              <a:latin typeface="Monotype Corsiva" pitchFamily="66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1571604" y="3714752"/>
            <a:ext cx="6143668" cy="1588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7501752" y="3928272"/>
            <a:ext cx="428628" cy="1588"/>
          </a:xfrm>
          <a:prstGeom prst="straightConnector1">
            <a:avLst/>
          </a:prstGeom>
          <a:ln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5400000">
            <a:off x="4429918" y="3928272"/>
            <a:ext cx="428628" cy="1588"/>
          </a:xfrm>
          <a:prstGeom prst="straightConnector1">
            <a:avLst/>
          </a:prstGeom>
          <a:ln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1358084" y="3928272"/>
            <a:ext cx="428628" cy="1588"/>
          </a:xfrm>
          <a:prstGeom prst="straightConnector1">
            <a:avLst/>
          </a:prstGeom>
          <a:ln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714348" y="4071942"/>
            <a:ext cx="1857388" cy="830997"/>
          </a:xfrm>
          <a:prstGeom prst="rect">
            <a:avLst/>
          </a:prstGeom>
          <a:solidFill>
            <a:schemeClr val="bg2">
              <a:lumMod val="50000"/>
            </a:schemeClr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</a:rPr>
              <a:t>2017 год  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697,6тыс.руб.</a:t>
            </a:r>
            <a:endParaRPr lang="ru-RU" sz="2400" b="1" dirty="0">
              <a:latin typeface="Monotype Corsiva" pitchFamily="66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643702" y="4071942"/>
            <a:ext cx="2071702" cy="830997"/>
          </a:xfrm>
          <a:prstGeom prst="rect">
            <a:avLst/>
          </a:prstGeom>
          <a:solidFill>
            <a:schemeClr val="bg2">
              <a:lumMod val="50000"/>
            </a:schemeClr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</a:rPr>
              <a:t>2019 год  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305,0тыс.руб.</a:t>
            </a:r>
            <a:endParaRPr lang="ru-RU" sz="2400" b="1" dirty="0">
              <a:latin typeface="Monotype Corsiva" pitchFamily="66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357554" y="4071942"/>
            <a:ext cx="2500330" cy="830997"/>
          </a:xfrm>
          <a:prstGeom prst="rect">
            <a:avLst/>
          </a:prstGeom>
          <a:solidFill>
            <a:schemeClr val="bg2">
              <a:lumMod val="50000"/>
            </a:schemeClr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</a:rPr>
              <a:t>2018 год  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320,7тыс.руб.</a:t>
            </a:r>
            <a:endParaRPr lang="ru-RU" sz="24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57158" y="428604"/>
            <a:ext cx="8501122" cy="600164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softEdge rad="317500"/>
          </a:effectLst>
        </p:spPr>
        <p:txBody>
          <a:bodyPr wrap="square" rtlCol="0"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  <a:tabLst>
                <a:tab pos="3186113" algn="ctr"/>
                <a:tab pos="5391150" algn="l"/>
              </a:tabLst>
            </a:pPr>
            <a:r>
              <a:rPr lang="ru-RU" sz="3600" b="1" dirty="0" smtClean="0">
                <a:latin typeface="Monotype Corsiva" pitchFamily="66" charset="0"/>
                <a:ea typeface="Times New Roman" pitchFamily="18" charset="0"/>
                <a:cs typeface="Arial" pitchFamily="34" charset="0"/>
              </a:rPr>
              <a:t>РАЗДЕЛ</a:t>
            </a:r>
            <a:endParaRPr lang="ru-RU" sz="1600" b="1" dirty="0" smtClean="0">
              <a:latin typeface="Monotype Corsiva" pitchFamily="66" charset="0"/>
              <a:cs typeface="Arial" pitchFamily="34" charset="0"/>
            </a:endParaRP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186113" algn="ctr"/>
                <a:tab pos="5391150" algn="l"/>
              </a:tabLst>
            </a:pPr>
            <a:r>
              <a:rPr lang="ru-RU" sz="3600" b="1" dirty="0" smtClean="0">
                <a:latin typeface="Monotype Corsiva" pitchFamily="66" charset="0"/>
                <a:ea typeface="Times New Roman" pitchFamily="18" charset="0"/>
                <a:cs typeface="Arial" pitchFamily="34" charset="0"/>
              </a:rPr>
              <a:t>«ОХРАНА ОКРУЖАЮЩЕЙ СРЕДЫ»</a:t>
            </a: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186113" algn="ctr"/>
                <a:tab pos="5391150" algn="l"/>
              </a:tabLst>
            </a:pPr>
            <a:endParaRPr lang="ru-RU" sz="3600" b="1" dirty="0" smtClean="0">
              <a:latin typeface="Monotype Corsiva" pitchFamily="66" charset="0"/>
              <a:cs typeface="Arial" pitchFamily="34" charset="0"/>
            </a:endParaRP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186113" algn="ctr"/>
                <a:tab pos="5391150" algn="l"/>
              </a:tabLst>
            </a:pPr>
            <a:endParaRPr lang="ru-RU" sz="3600" b="1" dirty="0" smtClean="0">
              <a:latin typeface="Monotype Corsiva" pitchFamily="66" charset="0"/>
              <a:cs typeface="Arial" pitchFamily="34" charset="0"/>
            </a:endParaRP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186113" algn="ctr"/>
                <a:tab pos="5391150" algn="l"/>
              </a:tabLst>
            </a:pPr>
            <a:endParaRPr lang="ru-RU" sz="1600" b="1" dirty="0" smtClean="0">
              <a:latin typeface="Monotype Corsiva" pitchFamily="66" charset="0"/>
              <a:cs typeface="Arial" pitchFamily="34" charset="0"/>
            </a:endParaRP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186113" algn="ctr"/>
                <a:tab pos="5391150" algn="l"/>
              </a:tabLst>
            </a:pPr>
            <a:r>
              <a:rPr lang="ru-RU" sz="2800" b="1" dirty="0" smtClean="0"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 проекте бюджета сельского поселения по разделу «Охрана окружающей среды» предусмотрены бюджетные ассигнования в сумме 3,0 тыс. рублей на 2017 год и на плановый период 2018 и 2019 годов 1,0 тыс. рублей ежегодно.</a:t>
            </a:r>
            <a:endParaRPr lang="ru-RU" sz="1200" b="1" dirty="0" smtClean="0">
              <a:latin typeface="Monotype Corsiva" pitchFamily="66" charset="0"/>
              <a:cs typeface="Arial" pitchFamily="34" charset="0"/>
            </a:endParaRP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186113" algn="ctr"/>
                <a:tab pos="5391150" algn="l"/>
              </a:tabLst>
            </a:pPr>
            <a:r>
              <a:rPr lang="ru-RU" sz="2800" b="1" u="sng" dirty="0" smtClean="0">
                <a:latin typeface="Monotype Corsiva" pitchFamily="66" charset="0"/>
                <a:ea typeface="Times New Roman" pitchFamily="18" charset="0"/>
                <a:cs typeface="Arial" pitchFamily="34" charset="0"/>
              </a:rPr>
              <a:t>Расходы по разделу будут направлены на:</a:t>
            </a:r>
            <a:endParaRPr lang="ru-RU" sz="1200" b="1" u="sng" dirty="0" smtClean="0">
              <a:latin typeface="Monotype Corsiva" pitchFamily="66" charset="0"/>
              <a:cs typeface="Arial" pitchFamily="34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  <a:tabLst>
                <a:tab pos="3186113" algn="ctr"/>
                <a:tab pos="5391150" algn="l"/>
              </a:tabLst>
            </a:pPr>
            <a:r>
              <a:rPr lang="ru-RU" sz="2800" b="1" dirty="0" smtClean="0">
                <a:latin typeface="Monotype Corsiva" pitchFamily="66" charset="0"/>
                <a:ea typeface="Times New Roman" pitchFamily="18" charset="0"/>
                <a:cs typeface="Arial" pitchFamily="34" charset="0"/>
              </a:rPr>
              <a:t>-создание комплексной системы управления твердыми бытовыми отходами и вторичными материальными ресурсами.</a:t>
            </a:r>
            <a:endParaRPr lang="ru-RU" sz="3600" b="1" dirty="0" smtClean="0"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571612"/>
            <a:ext cx="1928826" cy="1355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1524642"/>
            <a:ext cx="2000264" cy="1315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1643050"/>
            <a:ext cx="2571768" cy="1285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7201972"/>
          </a:xfrm>
          <a:prstGeom prst="rect">
            <a:avLst/>
          </a:prstGeom>
          <a:solidFill>
            <a:srgbClr val="FFFF00"/>
          </a:solidFill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>
              <a:latin typeface="Monotype Corsiva" pitchFamily="66" charset="0"/>
            </a:endParaRPr>
          </a:p>
          <a:p>
            <a:pPr algn="ctr"/>
            <a:endParaRPr lang="ru-RU" sz="2400" b="1" dirty="0" smtClean="0">
              <a:latin typeface="Monotype Corsiva" pitchFamily="66" charset="0"/>
            </a:endParaRPr>
          </a:p>
          <a:p>
            <a:pPr algn="ctr"/>
            <a:endParaRPr lang="ru-RU" sz="2400" b="1" dirty="0" smtClean="0">
              <a:latin typeface="Monotype Corsiva" pitchFamily="66" charset="0"/>
            </a:endParaRPr>
          </a:p>
          <a:p>
            <a:pPr algn="ctr"/>
            <a:endParaRPr lang="ru-RU" sz="2400" b="1" dirty="0" smtClean="0">
              <a:latin typeface="Monotype Corsiva" pitchFamily="66" charset="0"/>
            </a:endParaRP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РАЗДЕЛ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«КУЛЬТУРА, КИНЕМАТОГРАФИЯ» </a:t>
            </a:r>
          </a:p>
          <a:p>
            <a:pPr algn="ctr"/>
            <a:r>
              <a:rPr lang="ru-RU" sz="2000" b="1" dirty="0" smtClean="0">
                <a:latin typeface="Monotype Corsiva" pitchFamily="66" charset="0"/>
              </a:rPr>
              <a:t>В проекте бюджета сельского поселения по разделу «Культура, кинематография» предусмотрены бюджетные ассигнования в 2017 году в сумме 2891,3тыс. рублей, в 2018 году в сумме </a:t>
            </a:r>
            <a:r>
              <a:rPr lang="ru-RU" sz="2000" b="1" dirty="0" smtClean="0">
                <a:latin typeface="Monotype Corsiva" pitchFamily="66" charset="0"/>
              </a:rPr>
              <a:t>2855,0 </a:t>
            </a:r>
            <a:r>
              <a:rPr lang="ru-RU" sz="2000" b="1" dirty="0" smtClean="0">
                <a:latin typeface="Monotype Corsiva" pitchFamily="66" charset="0"/>
              </a:rPr>
              <a:t>тыс. рублей и в 2019 году в сумме </a:t>
            </a:r>
            <a:r>
              <a:rPr lang="ru-RU" sz="2000" b="1" dirty="0" smtClean="0">
                <a:latin typeface="Monotype Corsiva" pitchFamily="66" charset="0"/>
              </a:rPr>
              <a:t>2855,0 </a:t>
            </a:r>
            <a:r>
              <a:rPr lang="ru-RU" sz="2000" b="1" dirty="0" smtClean="0">
                <a:latin typeface="Monotype Corsiva" pitchFamily="66" charset="0"/>
              </a:rPr>
              <a:t>тыс. рублей.</a:t>
            </a:r>
          </a:p>
          <a:p>
            <a:pPr algn="ctr"/>
            <a:r>
              <a:rPr lang="ru-RU" sz="2000" b="1" dirty="0" smtClean="0">
                <a:latin typeface="Monotype Corsiva" pitchFamily="66" charset="0"/>
              </a:rPr>
              <a:t>Расходы по разделу будут направлены на:</a:t>
            </a:r>
          </a:p>
          <a:p>
            <a:pPr algn="ctr"/>
            <a:r>
              <a:rPr lang="ru-RU" sz="2000" b="1" dirty="0" smtClean="0">
                <a:latin typeface="Monotype Corsiva" pitchFamily="66" charset="0"/>
              </a:rPr>
              <a:t>финансовое обеспечение выполнения муниципальных заданий бюджетными и автономными учреждениями культуры в 2017-2019 годах, что позволит реализовать мероприятия по сохранению, использованию и популяризации объектов культурного наследия (памятников истории и культуры), находящихся в собственности сельского поселения, оказать поддержку учреждениям культуры в целях качественного предоставления населению поселения государственных (муниципальных) услуг в сфере культуры;                                                                    </a:t>
            </a:r>
          </a:p>
          <a:p>
            <a:pPr algn="ctr"/>
            <a:r>
              <a:rPr lang="ru-RU" sz="2000" b="1" dirty="0" smtClean="0">
                <a:latin typeface="Monotype Corsiva" pitchFamily="66" charset="0"/>
              </a:rPr>
              <a:t>-во исполнение Указа Президента Российской Федерации от 07.05.2012 года № 597, а также в соответствии с постановлением Администрации Калининского сельского поселения от 12.07.2013 года № 113 «Об утверждении Плана мероприятий («дорожной карты») «Изменения в отраслях социальной сферы, направленные на повышение эффективности сферы культуры в Калининском сельском поселении».</a:t>
            </a:r>
            <a:endParaRPr lang="ru-RU" sz="2400" b="1" dirty="0" smtClean="0">
              <a:latin typeface="Monotype Corsiva" pitchFamily="66" charset="0"/>
            </a:endParaRPr>
          </a:p>
          <a:p>
            <a:endParaRPr lang="ru-RU" dirty="0"/>
          </a:p>
        </p:txBody>
      </p:sp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65421">
            <a:off x="628783" y="265616"/>
            <a:ext cx="2666014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0"/>
            <a:ext cx="1928826" cy="1446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65529">
            <a:off x="6355180" y="314247"/>
            <a:ext cx="2550264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57158" y="0"/>
            <a:ext cx="8501122" cy="618630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Monotype Corsiva" pitchFamily="66" charset="0"/>
              </a:rPr>
              <a:t>РАЗДЕЛ</a:t>
            </a:r>
          </a:p>
          <a:p>
            <a:pPr algn="ctr"/>
            <a:r>
              <a:rPr lang="ru-RU" sz="3600" b="1" dirty="0" smtClean="0">
                <a:latin typeface="Monotype Corsiva" pitchFamily="66" charset="0"/>
              </a:rPr>
              <a:t>«ОБРАЗОВАНИЕ»</a:t>
            </a:r>
          </a:p>
          <a:p>
            <a:pPr algn="ctr"/>
            <a:endParaRPr lang="ru-RU" sz="3600" b="1" dirty="0" smtClean="0">
              <a:latin typeface="Monotype Corsiva" pitchFamily="66" charset="0"/>
            </a:endParaRPr>
          </a:p>
          <a:p>
            <a:pPr algn="ctr"/>
            <a:endParaRPr lang="ru-RU" sz="3600" b="1" dirty="0" smtClean="0">
              <a:latin typeface="Monotype Corsiva" pitchFamily="66" charset="0"/>
            </a:endParaRPr>
          </a:p>
          <a:p>
            <a:pPr algn="ctr"/>
            <a:r>
              <a:rPr lang="ru-RU" sz="3600" b="1" dirty="0" smtClean="0">
                <a:latin typeface="Monotype Corsiva" pitchFamily="66" charset="0"/>
              </a:rPr>
              <a:t> </a:t>
            </a:r>
          </a:p>
          <a:p>
            <a:pPr algn="ctr"/>
            <a:r>
              <a:rPr lang="ru-RU" sz="2800" b="1" dirty="0" smtClean="0">
                <a:latin typeface="Monotype Corsiva" pitchFamily="66" charset="0"/>
              </a:rPr>
              <a:t>Расходы по разделу направлены на профессиональную подготовку, переподготовку и повышения квалификации лиц, замещающие должности муниципальных служащих в рамках внепрограммных расходов муниципальных органов  </a:t>
            </a:r>
            <a:r>
              <a:rPr lang="ru-RU" sz="2800" b="1" dirty="0" smtClean="0">
                <a:latin typeface="Monotype Corsiva" pitchFamily="66" charset="0"/>
              </a:rPr>
              <a:t>Калининского </a:t>
            </a:r>
            <a:r>
              <a:rPr lang="ru-RU" sz="2800" b="1" dirty="0" smtClean="0">
                <a:latin typeface="Monotype Corsiva" pitchFamily="66" charset="0"/>
              </a:rPr>
              <a:t>сельского поселения на 2017 </a:t>
            </a:r>
            <a:r>
              <a:rPr lang="ru-RU" sz="2800" b="1" dirty="0" smtClean="0">
                <a:latin typeface="Monotype Corsiva" pitchFamily="66" charset="0"/>
              </a:rPr>
              <a:t>год </a:t>
            </a:r>
            <a:r>
              <a:rPr lang="ru-RU" sz="2800" b="1" dirty="0" smtClean="0">
                <a:latin typeface="Monotype Corsiva" pitchFamily="66" charset="0"/>
              </a:rPr>
              <a:t>в сумме 10,0 тыс. рублей </a:t>
            </a:r>
            <a:r>
              <a:rPr lang="ru-RU" sz="2800" b="1" dirty="0" smtClean="0">
                <a:latin typeface="Monotype Corsiva" pitchFamily="66" charset="0"/>
              </a:rPr>
              <a:t> и на 2018-2019 годы в сумме 3,0 тыс.рублей </a:t>
            </a:r>
            <a:r>
              <a:rPr lang="ru-RU" sz="2800" b="1" dirty="0" smtClean="0">
                <a:latin typeface="Monotype Corsiva" pitchFamily="66" charset="0"/>
              </a:rPr>
              <a:t>ежегодно</a:t>
            </a:r>
            <a:r>
              <a:rPr lang="ru-RU" sz="2800" b="1" dirty="0" smtClean="0">
                <a:latin typeface="Monotype Corsiva" pitchFamily="66" charset="0"/>
              </a:rPr>
              <a:t>.</a:t>
            </a:r>
          </a:p>
          <a:p>
            <a:endParaRPr lang="ru-RU" sz="2000" dirty="0"/>
          </a:p>
        </p:txBody>
      </p:sp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01702">
            <a:off x="314405" y="487476"/>
            <a:ext cx="2535408" cy="2021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1142984"/>
            <a:ext cx="2260763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75029">
            <a:off x="6497648" y="615775"/>
            <a:ext cx="2428892" cy="1796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36" y="5357826"/>
            <a:ext cx="2697425" cy="1500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2214514" y="142852"/>
            <a:ext cx="6929486" cy="692497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softEdge rad="6350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Monotype Corsiva" pitchFamily="66" charset="0"/>
              </a:rPr>
              <a:t>Раздел «</a:t>
            </a:r>
            <a:r>
              <a:rPr lang="ru-RU" sz="4000" b="1" dirty="0" err="1" smtClean="0">
                <a:latin typeface="Monotype Corsiva" pitchFamily="66" charset="0"/>
              </a:rPr>
              <a:t>Энергоэфективность</a:t>
            </a:r>
            <a:r>
              <a:rPr lang="ru-RU" sz="4000" b="1" dirty="0" smtClean="0">
                <a:latin typeface="Monotype Corsiva" pitchFamily="66" charset="0"/>
              </a:rPr>
              <a:t> и развитие энергетики» </a:t>
            </a:r>
            <a:endParaRPr lang="ru-RU" sz="2800" b="1" dirty="0" smtClean="0">
              <a:latin typeface="Monotype Corsiva" pitchFamily="66" charset="0"/>
            </a:endParaRPr>
          </a:p>
          <a:p>
            <a:pPr algn="ctr"/>
            <a:r>
              <a:rPr lang="ru-RU" sz="2800" b="1" dirty="0" smtClean="0">
                <a:latin typeface="Monotype Corsiva" pitchFamily="66" charset="0"/>
              </a:rPr>
              <a:t>Объем финансирование на муниципальную программу в проекте бюджета  </a:t>
            </a:r>
            <a:r>
              <a:rPr lang="ru-RU" sz="2800" b="1" dirty="0" smtClean="0">
                <a:latin typeface="Monotype Corsiva" pitchFamily="66" charset="0"/>
              </a:rPr>
              <a:t>Калининского </a:t>
            </a:r>
            <a:r>
              <a:rPr lang="ru-RU" sz="2800" b="1" dirty="0" smtClean="0">
                <a:latin typeface="Monotype Corsiva" pitchFamily="66" charset="0"/>
              </a:rPr>
              <a:t>сельского поселения запланировано </a:t>
            </a:r>
            <a:r>
              <a:rPr lang="ru-RU" sz="2800" b="1" dirty="0" smtClean="0">
                <a:latin typeface="Monotype Corsiva" pitchFamily="66" charset="0"/>
              </a:rPr>
              <a:t> на 2017год в </a:t>
            </a:r>
            <a:r>
              <a:rPr lang="ru-RU" sz="2800" b="1" dirty="0" smtClean="0">
                <a:latin typeface="Monotype Corsiva" pitchFamily="66" charset="0"/>
              </a:rPr>
              <a:t>сумме 30,0 тыс. </a:t>
            </a:r>
            <a:r>
              <a:rPr lang="ru-RU" sz="2800" b="1" dirty="0" smtClean="0">
                <a:latin typeface="Monotype Corsiva" pitchFamily="66" charset="0"/>
              </a:rPr>
              <a:t>рублей на 2018-2019 годы в сумме 20,0 тыс.рублей. </a:t>
            </a:r>
            <a:endParaRPr lang="ru-RU" sz="2800" b="1" dirty="0" smtClean="0">
              <a:latin typeface="Monotype Corsiva" pitchFamily="66" charset="0"/>
            </a:endParaRPr>
          </a:p>
          <a:p>
            <a:pPr algn="ctr"/>
            <a:r>
              <a:rPr lang="ru-RU" sz="2800" b="1" u="sng" dirty="0" smtClean="0">
                <a:latin typeface="Monotype Corsiva" pitchFamily="66" charset="0"/>
              </a:rPr>
              <a:t>Задачи муниципальной программы: </a:t>
            </a:r>
          </a:p>
          <a:p>
            <a:pPr>
              <a:buFontTx/>
              <a:buChar char="-"/>
            </a:pPr>
            <a:r>
              <a:rPr lang="ru-RU" sz="2800" b="1" dirty="0" smtClean="0">
                <a:latin typeface="Monotype Corsiva" pitchFamily="66" charset="0"/>
              </a:rPr>
              <a:t>реализация организационных мероприятий по энергосбережению и повышению энергетической эффективности; </a:t>
            </a:r>
          </a:p>
          <a:p>
            <a:pPr>
              <a:buFontTx/>
              <a:buChar char="-"/>
            </a:pPr>
            <a:r>
              <a:rPr lang="ru-RU" sz="2800" b="1" dirty="0" smtClean="0">
                <a:latin typeface="Monotype Corsiva" pitchFamily="66" charset="0"/>
              </a:rPr>
              <a:t>оснащение приборами учета использования энергетических ресурсов; </a:t>
            </a:r>
          </a:p>
          <a:p>
            <a:r>
              <a:rPr lang="ru-RU" sz="2800" b="1" dirty="0" smtClean="0">
                <a:latin typeface="Monotype Corsiva" pitchFamily="66" charset="0"/>
              </a:rPr>
              <a:t>- повышение эффективности системы электроснабжения.</a:t>
            </a:r>
            <a:endParaRPr lang="ru-RU" sz="2800" b="1" dirty="0">
              <a:latin typeface="Monotype Corsiva" pitchFamily="66" charset="0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71678"/>
            <a:ext cx="2643174" cy="21012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86256"/>
            <a:ext cx="2241699" cy="21907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42910" y="0"/>
            <a:ext cx="7929618" cy="4524315"/>
          </a:xfrm>
          <a:prstGeom prst="rect">
            <a:avLst/>
          </a:prstGeom>
          <a:solidFill>
            <a:schemeClr val="accent4">
              <a:lumMod val="75000"/>
            </a:schemeClr>
          </a:solidFill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Monotype Corsiva" pitchFamily="66" charset="0"/>
              </a:rPr>
              <a:t>РАЗДЕЛ</a:t>
            </a:r>
          </a:p>
          <a:p>
            <a:pPr algn="ctr"/>
            <a:r>
              <a:rPr lang="ru-RU" sz="2800" b="1" dirty="0" smtClean="0">
                <a:latin typeface="Monotype Corsiva" pitchFamily="66" charset="0"/>
              </a:rPr>
              <a:t>«ФИЗИЧЕСКАЯ КУЛЬТУРА И СПОРТ»</a:t>
            </a:r>
          </a:p>
          <a:p>
            <a:pPr algn="ctr"/>
            <a:endParaRPr lang="ru-RU" sz="2000" b="1" dirty="0" smtClean="0">
              <a:latin typeface="Monotype Corsiva" pitchFamily="66" charset="0"/>
            </a:endParaRPr>
          </a:p>
          <a:p>
            <a:pPr algn="ctr"/>
            <a:endParaRPr lang="ru-RU" sz="2400" b="1" dirty="0" smtClean="0">
              <a:latin typeface="Monotype Corsiva" pitchFamily="66" charset="0"/>
            </a:endParaRPr>
          </a:p>
          <a:p>
            <a:pPr algn="ctr"/>
            <a:endParaRPr lang="ru-RU" sz="2400" b="1" dirty="0" smtClean="0">
              <a:latin typeface="Monotype Corsiva" pitchFamily="66" charset="0"/>
            </a:endParaRPr>
          </a:p>
          <a:p>
            <a:pPr algn="ctr"/>
            <a:endParaRPr lang="ru-RU" sz="2400" b="1" dirty="0" smtClean="0">
              <a:latin typeface="Monotype Corsiva" pitchFamily="66" charset="0"/>
            </a:endParaRPr>
          </a:p>
          <a:p>
            <a:pPr algn="ctr"/>
            <a:endParaRPr lang="ru-RU" sz="2400" b="1" dirty="0" smtClean="0">
              <a:latin typeface="Monotype Corsiva" pitchFamily="66" charset="0"/>
            </a:endParaRP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 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В проекте бюджета сельского поселения по разделу «Физическая культура и спорт» предусмотрены бюджетные ассигнования </a:t>
            </a:r>
            <a:r>
              <a:rPr lang="ru-RU" sz="2400" b="1" dirty="0" smtClean="0">
                <a:latin typeface="Monotype Corsiva" pitchFamily="66" charset="0"/>
              </a:rPr>
              <a:t>на 2017-2019 годы в сумме 5,0 </a:t>
            </a:r>
            <a:r>
              <a:rPr lang="ru-RU" sz="2400" b="1" dirty="0" smtClean="0">
                <a:latin typeface="Monotype Corsiva" pitchFamily="66" charset="0"/>
              </a:rPr>
              <a:t>тыс. </a:t>
            </a:r>
            <a:r>
              <a:rPr lang="ru-RU" sz="2400" b="1" dirty="0" smtClean="0">
                <a:latin typeface="Monotype Corsiva" pitchFamily="66" charset="0"/>
              </a:rPr>
              <a:t>рублей, ежегодно.</a:t>
            </a:r>
            <a:endParaRPr lang="ru-RU" sz="2400" b="1" dirty="0" smtClean="0">
              <a:latin typeface="Monotype Corsiva" pitchFamily="66" charset="0"/>
            </a:endParaRPr>
          </a:p>
          <a:p>
            <a:pPr algn="ctr"/>
            <a:endParaRPr lang="ru-RU" sz="2000" b="1" dirty="0">
              <a:latin typeface="Monotype Corsiva" pitchFamily="66" charset="0"/>
            </a:endParaRPr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928670"/>
            <a:ext cx="3076575" cy="20478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821842"/>
            <a:ext cx="2786082" cy="21547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842554"/>
            <a:ext cx="3000396" cy="22054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Овал 7"/>
          <p:cNvSpPr/>
          <p:nvPr/>
        </p:nvSpPr>
        <p:spPr>
          <a:xfrm>
            <a:off x="214282" y="2786058"/>
            <a:ext cx="4429156" cy="2286040"/>
          </a:xfrm>
          <a:prstGeom prst="ellipse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Monotype Corsiva" pitchFamily="66" charset="0"/>
              </a:rPr>
              <a:t>Муниципальных программ Калининского  сельского поселения на достижение целей и задач социально экономического развития сельского поселения</a:t>
            </a:r>
            <a:endParaRPr lang="ru-RU" sz="20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43208" y="0"/>
            <a:ext cx="6000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</a:rPr>
              <a:t>Проект Решения «О бюджете Калининского  сельского поселения на 2017 год и плановый период 2018 и 2019 годов»</a:t>
            </a:r>
            <a:endParaRPr lang="ru-RU" sz="2400" b="1" dirty="0"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14678" y="1000108"/>
            <a:ext cx="26532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Проект подготовлен:</a:t>
            </a:r>
            <a:endParaRPr lang="ru-RU" sz="2400" b="1" dirty="0">
              <a:latin typeface="Monotype Corsiva" pitchFamily="66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357686" y="1357298"/>
            <a:ext cx="4643438" cy="2714644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Monotype Corsiva" pitchFamily="66" charset="0"/>
              </a:rPr>
              <a:t>На основе основных направлениях Бюджетной и налоговой политики Калининского сельского поселения на 2017 – 2019 годов. </a:t>
            </a:r>
            <a:endParaRPr lang="ru-RU" sz="20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34" y="5786454"/>
            <a:ext cx="82153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Monotype Corsiva" pitchFamily="66" charset="0"/>
              </a:rPr>
              <a:t>Особенностью подготовки проекта к трехстороннему бюджетному планированию в соответствии с требованиями Законодательства  РФ</a:t>
            </a:r>
            <a:endParaRPr lang="ru-RU" sz="2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14283" y="0"/>
            <a:ext cx="8929718" cy="5878532"/>
          </a:xfrm>
          <a:prstGeom prst="rect">
            <a:avLst/>
          </a:prstGeom>
          <a:solidFill>
            <a:srgbClr val="92D050"/>
          </a:solidFill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Monotype Corsiva" pitchFamily="66" charset="0"/>
              </a:rPr>
              <a:t>РАЗДЕЛ</a:t>
            </a:r>
          </a:p>
          <a:p>
            <a:pPr algn="ctr"/>
            <a:r>
              <a:rPr lang="ru-RU" sz="3200" b="1" dirty="0" smtClean="0">
                <a:latin typeface="Monotype Corsiva" pitchFamily="66" charset="0"/>
              </a:rPr>
              <a:t>«ОБЩЕГОСУДАРСТВЕННЫЕ ВОПРОСЫ»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 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В проекте бюджета  </a:t>
            </a:r>
            <a:r>
              <a:rPr lang="ru-RU" sz="2400" b="1" dirty="0" smtClean="0">
                <a:latin typeface="Monotype Corsiva" pitchFamily="66" charset="0"/>
              </a:rPr>
              <a:t>Калининского </a:t>
            </a:r>
            <a:r>
              <a:rPr lang="ru-RU" sz="2400" b="1" dirty="0" smtClean="0">
                <a:latin typeface="Monotype Corsiva" pitchFamily="66" charset="0"/>
              </a:rPr>
              <a:t>сельского поселения на 2017 год по разделу предусмотрены бюджетные ассигнования в сумме </a:t>
            </a:r>
            <a:r>
              <a:rPr lang="ru-RU" sz="2400" b="1" dirty="0" smtClean="0">
                <a:latin typeface="Monotype Corsiva" pitchFamily="66" charset="0"/>
              </a:rPr>
              <a:t>4200,7тыс</a:t>
            </a:r>
            <a:r>
              <a:rPr lang="ru-RU" sz="2400" b="1" dirty="0" smtClean="0">
                <a:latin typeface="Monotype Corsiva" pitchFamily="66" charset="0"/>
              </a:rPr>
              <a:t>. рублей в 2018 году </a:t>
            </a:r>
            <a:r>
              <a:rPr lang="ru-RU" sz="2400" b="1" dirty="0" smtClean="0">
                <a:latin typeface="Monotype Corsiva" pitchFamily="66" charset="0"/>
              </a:rPr>
              <a:t>3573,2</a:t>
            </a:r>
            <a:r>
              <a:rPr lang="ru-RU" sz="2400" b="1" dirty="0" smtClean="0">
                <a:latin typeface="Monotype Corsiva" pitchFamily="66" charset="0"/>
              </a:rPr>
              <a:t>тыс</a:t>
            </a:r>
            <a:r>
              <a:rPr lang="ru-RU" sz="2400" b="1" dirty="0" smtClean="0">
                <a:latin typeface="Monotype Corsiva" pitchFamily="66" charset="0"/>
              </a:rPr>
              <a:t>. рублей и в 2019 году  </a:t>
            </a:r>
            <a:r>
              <a:rPr lang="ru-RU" sz="2400" b="1" dirty="0" smtClean="0">
                <a:latin typeface="Monotype Corsiva" pitchFamily="66" charset="0"/>
              </a:rPr>
              <a:t>3595,0тыс</a:t>
            </a:r>
            <a:r>
              <a:rPr lang="ru-RU" sz="2400" b="1" dirty="0" smtClean="0">
                <a:latin typeface="Monotype Corsiva" pitchFamily="66" charset="0"/>
              </a:rPr>
              <a:t>. рублей. </a:t>
            </a:r>
          </a:p>
          <a:p>
            <a:pPr algn="ctr"/>
            <a:r>
              <a:rPr lang="ru-RU" sz="2400" b="1" u="sng" dirty="0" smtClean="0">
                <a:latin typeface="Monotype Corsiva" pitchFamily="66" charset="0"/>
              </a:rPr>
              <a:t>Расходы по разделу будут направлены на:</a:t>
            </a:r>
          </a:p>
          <a:p>
            <a:r>
              <a:rPr lang="ru-RU" sz="2400" b="1" dirty="0" smtClean="0">
                <a:latin typeface="Monotype Corsiva" pitchFamily="66" charset="0"/>
              </a:rPr>
              <a:t>- Финансовое обеспечение деятельности муниципальных органов        </a:t>
            </a:r>
            <a:r>
              <a:rPr lang="ru-RU" sz="2400" b="1" dirty="0" smtClean="0">
                <a:latin typeface="Monotype Corsiva" pitchFamily="66" charset="0"/>
              </a:rPr>
              <a:t>Калининского </a:t>
            </a:r>
            <a:r>
              <a:rPr lang="ru-RU" sz="2400" b="1" dirty="0" smtClean="0">
                <a:latin typeface="Monotype Corsiva" pitchFamily="66" charset="0"/>
              </a:rPr>
              <a:t>сельского поселения на 2017 год в сумме </a:t>
            </a:r>
            <a:r>
              <a:rPr lang="ru-RU" sz="2400" b="1" dirty="0" smtClean="0">
                <a:latin typeface="Monotype Corsiva" pitchFamily="66" charset="0"/>
              </a:rPr>
              <a:t>4139,5тыс</a:t>
            </a:r>
            <a:r>
              <a:rPr lang="ru-RU" sz="2400" b="1" dirty="0" smtClean="0">
                <a:latin typeface="Monotype Corsiva" pitchFamily="66" charset="0"/>
              </a:rPr>
              <a:t>. рублей в 2018 году </a:t>
            </a:r>
            <a:r>
              <a:rPr lang="ru-RU" sz="2400" b="1" dirty="0" smtClean="0">
                <a:latin typeface="Monotype Corsiva" pitchFamily="66" charset="0"/>
              </a:rPr>
              <a:t>3570,0тыс</a:t>
            </a:r>
            <a:r>
              <a:rPr lang="ru-RU" sz="2400" b="1" dirty="0" smtClean="0">
                <a:latin typeface="Monotype Corsiva" pitchFamily="66" charset="0"/>
              </a:rPr>
              <a:t>. рублей в 2019 году </a:t>
            </a:r>
            <a:r>
              <a:rPr lang="ru-RU" sz="2400" b="1" dirty="0" smtClean="0">
                <a:latin typeface="Monotype Corsiva" pitchFamily="66" charset="0"/>
              </a:rPr>
              <a:t>3536,8тыс</a:t>
            </a:r>
            <a:r>
              <a:rPr lang="ru-RU" sz="2400" b="1" dirty="0" smtClean="0">
                <a:latin typeface="Monotype Corsiva" pitchFamily="66" charset="0"/>
              </a:rPr>
              <a:t>. рублей.</a:t>
            </a:r>
          </a:p>
          <a:p>
            <a:r>
              <a:rPr lang="ru-RU" sz="2400" b="1" dirty="0" smtClean="0">
                <a:latin typeface="Monotype Corsiva" pitchFamily="66" charset="0"/>
              </a:rPr>
              <a:t> </a:t>
            </a:r>
            <a:r>
              <a:rPr lang="ru-RU" sz="2400" b="1" dirty="0" smtClean="0">
                <a:latin typeface="Monotype Corsiva" pitchFamily="66" charset="0"/>
              </a:rPr>
              <a:t> </a:t>
            </a:r>
            <a:r>
              <a:rPr lang="ru-RU" sz="2400" b="1" dirty="0" smtClean="0">
                <a:latin typeface="Monotype Corsiva" pitchFamily="66" charset="0"/>
              </a:rPr>
              <a:t>- Уплата налога на имущество организаций и земельного налога на 2017 – 2019 год в сумме 3,0тыс. рублей ежегодно; </a:t>
            </a:r>
          </a:p>
          <a:p>
            <a:pPr>
              <a:buFontTx/>
              <a:buChar char="-"/>
            </a:pPr>
            <a:r>
              <a:rPr lang="ru-RU" sz="2400" b="1" dirty="0" smtClean="0">
                <a:latin typeface="Monotype Corsiva" pitchFamily="66" charset="0"/>
              </a:rPr>
              <a:t>Оценка  муниципального имущества, признание права и регулирование отношений по муниципальной собственности сельского поселения на 2017 год в сумме  </a:t>
            </a:r>
            <a:r>
              <a:rPr lang="ru-RU" sz="2400" b="1" dirty="0" smtClean="0">
                <a:latin typeface="Monotype Corsiva" pitchFamily="66" charset="0"/>
              </a:rPr>
              <a:t>30</a:t>
            </a:r>
            <a:r>
              <a:rPr lang="ru-RU" sz="2400" b="1" dirty="0" smtClean="0">
                <a:latin typeface="Monotype Corsiva" pitchFamily="66" charset="0"/>
              </a:rPr>
              <a:t>,0тыс</a:t>
            </a:r>
            <a:r>
              <a:rPr lang="ru-RU" sz="2400" b="1" dirty="0" smtClean="0">
                <a:latin typeface="Monotype Corsiva" pitchFamily="66" charset="0"/>
              </a:rPr>
              <a:t>. рублей;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00034" y="285728"/>
            <a:ext cx="8072494" cy="4770537"/>
          </a:xfrm>
          <a:prstGeom prst="rect">
            <a:avLst/>
          </a:prstGeom>
          <a:solidFill>
            <a:schemeClr val="accent6">
              <a:lumMod val="75000"/>
            </a:schemeClr>
          </a:solidFill>
          <a:effectLst>
            <a:softEdge rad="6350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Monotype Corsiva" pitchFamily="66" charset="0"/>
              </a:rPr>
              <a:t>Раздел «Обеспечение общественного порядка и противодействие преступности» </a:t>
            </a:r>
          </a:p>
          <a:p>
            <a:pPr algn="ctr"/>
            <a:endParaRPr lang="ru-RU" sz="2400" b="1" dirty="0" smtClean="0">
              <a:latin typeface="Monotype Corsiva" pitchFamily="66" charset="0"/>
            </a:endParaRP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В муниципальную программу входит три подпрограммы: - Противодействие коррупции на территории сельского поселения; - Противодействие экстремизма и терроризма на территории сельского поселения; - Комплексные меры противодействия злоупотреблению наркотиков и их незаконному обороту. - Общий объем финансирование муниципальной программы в проекте бюджета  </a:t>
            </a:r>
            <a:r>
              <a:rPr lang="ru-RU" sz="2400" b="1" dirty="0" smtClean="0">
                <a:latin typeface="Monotype Corsiva" pitchFamily="66" charset="0"/>
              </a:rPr>
              <a:t>Калининского </a:t>
            </a:r>
            <a:r>
              <a:rPr lang="ru-RU" sz="2400" b="1" dirty="0" smtClean="0">
                <a:latin typeface="Monotype Corsiva" pitchFamily="66" charset="0"/>
              </a:rPr>
              <a:t>сельского поселения на </a:t>
            </a:r>
            <a:r>
              <a:rPr lang="ru-RU" sz="2400" b="1" dirty="0" smtClean="0">
                <a:latin typeface="Monotype Corsiva" pitchFamily="66" charset="0"/>
              </a:rPr>
              <a:t>2017 </a:t>
            </a:r>
            <a:r>
              <a:rPr lang="ru-RU" sz="2400" b="1" dirty="0" smtClean="0">
                <a:latin typeface="Monotype Corsiva" pitchFamily="66" charset="0"/>
              </a:rPr>
              <a:t>год </a:t>
            </a:r>
            <a:r>
              <a:rPr lang="ru-RU" sz="2400" b="1" dirty="0" smtClean="0">
                <a:latin typeface="Monotype Corsiva" pitchFamily="66" charset="0"/>
              </a:rPr>
              <a:t>3,0 </a:t>
            </a:r>
            <a:r>
              <a:rPr lang="ru-RU" sz="2400" b="1" dirty="0" smtClean="0">
                <a:latin typeface="Monotype Corsiva" pitchFamily="66" charset="0"/>
              </a:rPr>
              <a:t>тысяч рублей и плановый период 2018 и  2019 годов в объеме </a:t>
            </a:r>
            <a:r>
              <a:rPr lang="ru-RU" sz="2400" b="1" dirty="0" smtClean="0">
                <a:latin typeface="Monotype Corsiva" pitchFamily="66" charset="0"/>
              </a:rPr>
              <a:t>25,00 </a:t>
            </a:r>
            <a:r>
              <a:rPr lang="ru-RU" sz="2400" b="1" dirty="0" smtClean="0">
                <a:latin typeface="Monotype Corsiva" pitchFamily="66" charset="0"/>
              </a:rPr>
              <a:t>тыс. рублей ежегодно.</a:t>
            </a:r>
            <a:endParaRPr lang="ru-RU" sz="2400" b="1" dirty="0">
              <a:latin typeface="Monotype Corsiva" pitchFamily="66" charset="0"/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714884"/>
            <a:ext cx="2589977" cy="21431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4643446"/>
            <a:ext cx="2714644" cy="22145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50" y="4572008"/>
            <a:ext cx="2411614" cy="20717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14282" y="285728"/>
            <a:ext cx="8715436" cy="369331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lvl="0" indent="4572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atin typeface="Monotype Corsiva" pitchFamily="66" charset="0"/>
                <a:ea typeface="Times New Roman" pitchFamily="18" charset="0"/>
                <a:cs typeface="Arial" pitchFamily="34" charset="0"/>
              </a:rPr>
              <a:t>Источники финансирования </a:t>
            </a:r>
          </a:p>
          <a:p>
            <a:pPr lvl="0" indent="4572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atin typeface="Monotype Corsiva" pitchFamily="66" charset="0"/>
                <a:ea typeface="Times New Roman" pitchFamily="18" charset="0"/>
                <a:cs typeface="Arial" pitchFamily="34" charset="0"/>
              </a:rPr>
              <a:t>дефицита бюджета</a:t>
            </a:r>
            <a:endParaRPr lang="ru-RU" sz="3600" b="1" dirty="0" smtClean="0">
              <a:latin typeface="Monotype Corsiva" pitchFamily="66" charset="0"/>
              <a:cs typeface="Arial" pitchFamily="34" charset="0"/>
            </a:endParaRP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atin typeface="Monotype Corsiva" pitchFamily="66" charset="0"/>
                <a:ea typeface="Times New Roman" pitchFamily="18" charset="0"/>
                <a:cs typeface="Arial" pitchFamily="34" charset="0"/>
              </a:rPr>
              <a:t>Калининского  </a:t>
            </a:r>
            <a:r>
              <a:rPr lang="ru-RU" sz="3600" b="1" dirty="0" smtClean="0"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сельского поселения</a:t>
            </a: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200" b="1" dirty="0" smtClean="0">
              <a:solidFill>
                <a:srgbClr val="000000"/>
              </a:solidFill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200" b="1" dirty="0" smtClean="0">
              <a:solidFill>
                <a:srgbClr val="000000"/>
              </a:solidFill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Общий </a:t>
            </a:r>
            <a:r>
              <a:rPr lang="ru-RU" sz="2800" b="1" dirty="0" smtClean="0">
                <a:solidFill>
                  <a:srgbClr val="00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объем источников финансирования дефицита бюджета сельского поселения </a:t>
            </a: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прогнозируется в 2017-2019 годах в сумме 0,0 рублей.</a:t>
            </a:r>
            <a:endParaRPr lang="ru-RU" sz="3600" b="1" dirty="0" smtClean="0">
              <a:latin typeface="Monotype Corsiva" pitchFamily="66" charset="0"/>
              <a:cs typeface="Arial" pitchFamily="34" charset="0"/>
            </a:endParaRPr>
          </a:p>
          <a:p>
            <a:endParaRPr lang="ru-RU" b="1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857628"/>
            <a:ext cx="3286148" cy="26070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3857628"/>
            <a:ext cx="2768895" cy="25717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3929066"/>
            <a:ext cx="2827649" cy="24272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20168" y="0"/>
            <a:ext cx="7739619" cy="1200329"/>
          </a:xfrm>
          <a:prstGeom prst="rect">
            <a:avLst/>
          </a:prstGeom>
          <a:solidFill>
            <a:schemeClr val="bg2">
              <a:lumMod val="50000"/>
            </a:schemeClr>
          </a:solidFill>
          <a:effectLst>
            <a:softEdge rad="317500"/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</a:rPr>
              <a:t>Основные параметры проекта бюджета Калининского сельского 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поселения на 2017 год и плановый период 2018 и 2019 годов  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Предлагаются в соответствии с нижеприведенной таблицей</a:t>
            </a:r>
            <a:r>
              <a:rPr lang="ru-RU" sz="2000" b="1" dirty="0" smtClean="0">
                <a:latin typeface="Monotype Corsiva" pitchFamily="66" charset="0"/>
              </a:rPr>
              <a:t> </a:t>
            </a:r>
            <a:endParaRPr lang="ru-RU" sz="2000" b="1" dirty="0">
              <a:latin typeface="Monotype Corsiva" pitchFamily="66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20" y="1214423"/>
          <a:ext cx="8572597" cy="365203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393921"/>
                <a:gridCol w="1249323"/>
                <a:gridCol w="911249"/>
                <a:gridCol w="906046"/>
                <a:gridCol w="1045438"/>
                <a:gridCol w="1045438"/>
                <a:gridCol w="949607"/>
                <a:gridCol w="1071575"/>
              </a:tblGrid>
              <a:tr h="341508">
                <a:tc rowSpan="2"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Показатель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Проект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36603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Бюджет</a:t>
                      </a:r>
                      <a:r>
                        <a:rPr lang="ru-RU" baseline="0" dirty="0" smtClean="0"/>
                        <a:t> 2016 года на 01.11.2016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Темп роста к 2016 г.</a:t>
                      </a:r>
                      <a:r>
                        <a:rPr lang="ru-RU" baseline="0" dirty="0" smtClean="0"/>
                        <a:t> 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Темп роста к 2017 г.</a:t>
                      </a:r>
                      <a:r>
                        <a:rPr lang="ru-RU" baseline="0" dirty="0" smtClean="0"/>
                        <a:t> %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Темп роста к 2018 г.</a:t>
                      </a:r>
                      <a:r>
                        <a:rPr lang="ru-RU" baseline="0" dirty="0" smtClean="0"/>
                        <a:t> %</a:t>
                      </a:r>
                      <a:endParaRPr lang="ru-RU" dirty="0" smtClean="0"/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</a:tr>
              <a:tr h="34150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Доходы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9018,6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8191,9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90,8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7165,2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87,5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7107,3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99,2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4150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Расходы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9018,6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8191,9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90,8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7165,2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87,5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7107,3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99,2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10990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Источники финансирования дефицита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7158" y="4919008"/>
            <a:ext cx="5109091" cy="1631216"/>
          </a:xfrm>
          <a:prstGeom prst="rect">
            <a:avLst/>
          </a:prstGeom>
          <a:solidFill>
            <a:schemeClr val="bg2">
              <a:lumMod val="50000"/>
            </a:schemeClr>
          </a:solidFill>
          <a:effectLst>
            <a:softEdge rad="317500"/>
          </a:effectLst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Monotype Corsiva" pitchFamily="66" charset="0"/>
              </a:rPr>
              <a:t>Структура доходов в 2017 году останется прежней</a:t>
            </a:r>
          </a:p>
          <a:p>
            <a:r>
              <a:rPr lang="ru-RU" sz="2000" b="1" dirty="0" smtClean="0">
                <a:latin typeface="Monotype Corsiva" pitchFamily="66" charset="0"/>
              </a:rPr>
              <a:t>Наибольший удельный вес составит:</a:t>
            </a:r>
          </a:p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latin typeface="Monotype Corsiva" pitchFamily="66" charset="0"/>
              </a:rPr>
              <a:t>Земельный налог с юридических лиц – 100%</a:t>
            </a:r>
          </a:p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latin typeface="Monotype Corsiva" pitchFamily="66" charset="0"/>
              </a:rPr>
              <a:t>Земельный налог с физических лиц – 100%</a:t>
            </a:r>
          </a:p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latin typeface="Monotype Corsiva" pitchFamily="66" charset="0"/>
              </a:rPr>
              <a:t>Единый сельскохозяйственный налог – 40% </a:t>
            </a:r>
            <a:endParaRPr lang="ru-RU" sz="2000" b="1" dirty="0">
              <a:latin typeface="Monotype Corsiva" pitchFamily="66" charset="0"/>
            </a:endParaRPr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6831" y="5000636"/>
            <a:ext cx="1129511" cy="7858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4911338"/>
            <a:ext cx="1357322" cy="10179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94" y="5492163"/>
            <a:ext cx="2189407" cy="13658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90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0892" y="5786454"/>
            <a:ext cx="1816180" cy="10715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643042" y="214290"/>
            <a:ext cx="6465231" cy="138499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latin typeface="Monotype Corsiva" pitchFamily="66" charset="0"/>
              </a:rPr>
              <a:t>ДОХОДЫ БЮДЖЕТА</a:t>
            </a:r>
          </a:p>
          <a:p>
            <a:pPr algn="ctr"/>
            <a:r>
              <a:rPr lang="ru-RU" sz="2800" b="1" dirty="0" smtClean="0">
                <a:latin typeface="Monotype Corsiva" pitchFamily="66" charset="0"/>
              </a:rPr>
              <a:t>Состоят из налоговых и неналоговых доходов, </a:t>
            </a:r>
          </a:p>
          <a:p>
            <a:pPr algn="ctr"/>
            <a:r>
              <a:rPr lang="ru-RU" sz="2800" b="1" dirty="0" smtClean="0">
                <a:latin typeface="Monotype Corsiva" pitchFamily="66" charset="0"/>
              </a:rPr>
              <a:t>а также безвозмездных поступлений</a:t>
            </a:r>
            <a:endParaRPr lang="ru-RU" sz="2800" b="1" dirty="0"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86116" y="1643050"/>
            <a:ext cx="2714644" cy="57150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ДОХОДЫ</a:t>
            </a:r>
            <a:endParaRPr lang="ru-RU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571744"/>
            <a:ext cx="2786082" cy="71438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НАЛОГОВЫЕ</a:t>
            </a:r>
            <a:endParaRPr lang="ru-RU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00364" y="2571744"/>
            <a:ext cx="3143272" cy="7143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НЕНАЛОГОВЫЕ</a:t>
            </a:r>
            <a:endParaRPr lang="ru-RU" sz="32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43636" y="2571744"/>
            <a:ext cx="2786082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Monotype Corsiva" pitchFamily="66" charset="0"/>
              </a:rPr>
              <a:t>БЕЗВОЗМЕЗДНЫЕ</a:t>
            </a: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chemeClr val="tx1"/>
                </a:solidFill>
                <a:latin typeface="Monotype Corsiva" pitchFamily="66" charset="0"/>
              </a:rPr>
              <a:t>ПОСТУПЛЕНИЯ</a:t>
            </a:r>
            <a:endParaRPr lang="ru-RU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3500438"/>
            <a:ext cx="3318537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FontTx/>
              <a:buChar char="-"/>
            </a:pPr>
            <a:r>
              <a:rPr lang="ru-RU" sz="2400" b="1" dirty="0" smtClean="0">
                <a:latin typeface="Monotype Corsiva" pitchFamily="66" charset="0"/>
              </a:rPr>
              <a:t>Налог на доходы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 физических лиц</a:t>
            </a:r>
          </a:p>
          <a:p>
            <a:pPr algn="ctr">
              <a:buFontTx/>
              <a:buChar char="-"/>
            </a:pPr>
            <a:r>
              <a:rPr lang="ru-RU" sz="2400" b="1" dirty="0" smtClean="0">
                <a:latin typeface="Monotype Corsiva" pitchFamily="66" charset="0"/>
              </a:rPr>
              <a:t>Налог на имущество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 физических лиц</a:t>
            </a:r>
          </a:p>
          <a:p>
            <a:pPr algn="ctr">
              <a:buFontTx/>
              <a:buChar char="-"/>
            </a:pPr>
            <a:r>
              <a:rPr lang="ru-RU" sz="2400" b="1" dirty="0" smtClean="0">
                <a:latin typeface="Monotype Corsiva" pitchFamily="66" charset="0"/>
              </a:rPr>
              <a:t>Земельный налог</a:t>
            </a:r>
          </a:p>
          <a:p>
            <a:pPr algn="ctr">
              <a:buFontTx/>
              <a:buChar char="-"/>
            </a:pPr>
            <a:r>
              <a:rPr lang="ru-RU" sz="2400" b="1" dirty="0" smtClean="0">
                <a:latin typeface="Monotype Corsiva" pitchFamily="66" charset="0"/>
              </a:rPr>
              <a:t>Единый  </a:t>
            </a:r>
            <a:r>
              <a:rPr lang="ru-RU" sz="2400" b="1" dirty="0" err="1" smtClean="0">
                <a:latin typeface="Monotype Corsiva" pitchFamily="66" charset="0"/>
              </a:rPr>
              <a:t>сельскохозяй</a:t>
            </a:r>
            <a:r>
              <a:rPr lang="ru-RU" sz="2400" b="1" dirty="0" smtClean="0">
                <a:latin typeface="Monotype Corsiva" pitchFamily="66" charset="0"/>
              </a:rPr>
              <a:t>-</a:t>
            </a:r>
          </a:p>
          <a:p>
            <a:pPr algn="ctr"/>
            <a:r>
              <a:rPr lang="ru-RU" sz="2400" b="1" dirty="0" err="1" smtClean="0">
                <a:latin typeface="Monotype Corsiva" pitchFamily="66" charset="0"/>
              </a:rPr>
              <a:t>ственный</a:t>
            </a:r>
            <a:r>
              <a:rPr lang="ru-RU" sz="2400" b="1" dirty="0" smtClean="0">
                <a:latin typeface="Monotype Corsiva" pitchFamily="66" charset="0"/>
              </a:rPr>
              <a:t> налог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-Государственная пошлина</a:t>
            </a:r>
            <a:endParaRPr lang="ru-RU" sz="2400" b="1" dirty="0"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57554" y="3500438"/>
            <a:ext cx="268695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</a:rPr>
              <a:t>-штрафы, санкции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 возмещение ущерба</a:t>
            </a:r>
          </a:p>
          <a:p>
            <a:pPr algn="ctr">
              <a:buFontTx/>
              <a:buChar char="-"/>
            </a:pPr>
            <a:r>
              <a:rPr lang="ru-RU" sz="2400" b="1" dirty="0" smtClean="0">
                <a:latin typeface="Monotype Corsiva" pitchFamily="66" charset="0"/>
              </a:rPr>
              <a:t>Доходы от продажи 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 материальных и 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 нематериальных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 активов 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86512" y="3571876"/>
            <a:ext cx="26148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</a:rPr>
              <a:t>Безвозмездные 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поступления от 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других бюджетов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бюджетной системы</a:t>
            </a:r>
            <a:endParaRPr lang="ru-RU" sz="24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85720" y="214290"/>
            <a:ext cx="8643966" cy="6832640"/>
          </a:xfrm>
          <a:prstGeom prst="rect">
            <a:avLst/>
          </a:prstGeom>
          <a:solidFill>
            <a:schemeClr val="accent1"/>
          </a:solidFill>
          <a:effectLst>
            <a:softEdge rad="635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Monotype Corsiva" pitchFamily="66" charset="0"/>
              </a:rPr>
              <a:t>Налог на доходы физических лиц</a:t>
            </a:r>
          </a:p>
          <a:p>
            <a:pPr algn="just"/>
            <a:r>
              <a:rPr lang="ru-RU" sz="2400" b="1" dirty="0" smtClean="0">
                <a:latin typeface="Monotype Corsiva" pitchFamily="66" charset="0"/>
              </a:rPr>
              <a:t>Объем поступлений по налогу на доходы физических лиц на 2017 год прогнозируется в сумме 476,2 тыс.руб. и на плановый период 2018 и 2019 годов в сумме 496,8 тыс.руб. и 519,3 тыс. руб. соответственно.</a:t>
            </a:r>
          </a:p>
          <a:p>
            <a:pPr algn="just"/>
            <a:r>
              <a:rPr lang="ru-RU" sz="2400" b="1" dirty="0" smtClean="0">
                <a:latin typeface="Monotype Corsiva" pitchFamily="66" charset="0"/>
              </a:rPr>
              <a:t>В 2017-2019 годах будет продолжена реализация мер по повышению оплаты труда и к 2019 году прогнозируется рост среднемесячной номинальной заработной оплаты в 1,3 раза к уровню 2016 года.</a:t>
            </a:r>
          </a:p>
          <a:p>
            <a:pPr algn="just"/>
            <a:r>
              <a:rPr lang="ru-RU" sz="2400" b="1" dirty="0" smtClean="0">
                <a:latin typeface="Monotype Corsiva" pitchFamily="66" charset="0"/>
              </a:rPr>
              <a:t>Наиболее крупными плательщиками налога на доходы физических лиц в сельском поселении являются предприятия:</a:t>
            </a:r>
            <a:endParaRPr lang="ru-RU" sz="1200" b="1" dirty="0" smtClean="0">
              <a:latin typeface="Monotype Corsiva" pitchFamily="66" charset="0"/>
            </a:endParaRPr>
          </a:p>
          <a:p>
            <a:endParaRPr lang="ru-RU" sz="1400" b="1" dirty="0" smtClean="0">
              <a:latin typeface="Monotype Corsiva" pitchFamily="66" charset="0"/>
            </a:endParaRPr>
          </a:p>
          <a:p>
            <a:pPr>
              <a:buFontTx/>
              <a:buChar char="-"/>
            </a:pPr>
            <a:r>
              <a:rPr lang="ru-RU" sz="2400" b="1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2400" b="1" dirty="0" smtClean="0">
                <a:latin typeface="Monotype Corsiva" pitchFamily="66" charset="0"/>
              </a:rPr>
              <a:t>ЗАО «Антоновское»</a:t>
            </a:r>
          </a:p>
          <a:p>
            <a:pPr>
              <a:buFontTx/>
              <a:buChar char="-"/>
            </a:pPr>
            <a:r>
              <a:rPr lang="ru-RU" sz="2400" b="1" dirty="0" smtClean="0">
                <a:latin typeface="Monotype Corsiva" pitchFamily="66" charset="0"/>
              </a:rPr>
              <a:t> ООО «Цимлянское»</a:t>
            </a:r>
          </a:p>
          <a:p>
            <a:pPr>
              <a:buFontTx/>
              <a:buChar char="-"/>
            </a:pPr>
            <a:endParaRPr lang="ru-RU" sz="1200" b="1" dirty="0" smtClean="0">
              <a:latin typeface="Monotype Corsiva" pitchFamily="66" charset="0"/>
            </a:endParaRPr>
          </a:p>
          <a:p>
            <a:pPr>
              <a:buFontTx/>
              <a:buChar char="-"/>
            </a:pPr>
            <a:r>
              <a:rPr lang="ru-RU" sz="2400" b="1" dirty="0" smtClean="0">
                <a:latin typeface="Monotype Corsiva" pitchFamily="66" charset="0"/>
              </a:rPr>
              <a:t> ООО «Надежда»</a:t>
            </a:r>
          </a:p>
          <a:p>
            <a:pPr>
              <a:buFontTx/>
              <a:buChar char="-"/>
            </a:pPr>
            <a:endParaRPr lang="ru-RU" sz="1200" b="1" dirty="0" smtClean="0">
              <a:latin typeface="Monotype Corsiva" pitchFamily="66" charset="0"/>
            </a:endParaRPr>
          </a:p>
          <a:p>
            <a:pPr>
              <a:buFontTx/>
              <a:buChar char="-"/>
            </a:pPr>
            <a:r>
              <a:rPr lang="ru-RU" sz="2400" b="1" dirty="0" smtClean="0">
                <a:latin typeface="Monotype Corsiva" pitchFamily="66" charset="0"/>
              </a:rPr>
              <a:t> ООО «Полевод»</a:t>
            </a:r>
          </a:p>
          <a:p>
            <a:pPr>
              <a:buFontTx/>
              <a:buChar char="-"/>
            </a:pPr>
            <a:endParaRPr lang="ru-RU" sz="1200" b="1" dirty="0" smtClean="0">
              <a:latin typeface="Monotype Corsiva" pitchFamily="66" charset="0"/>
            </a:endParaRPr>
          </a:p>
          <a:p>
            <a:pPr>
              <a:buFontTx/>
              <a:buChar char="-"/>
            </a:pPr>
            <a:r>
              <a:rPr lang="ru-RU" sz="2400" b="1" dirty="0" smtClean="0">
                <a:latin typeface="Monotype Corsiva" pitchFamily="66" charset="0"/>
              </a:rPr>
              <a:t> Бюджетные учреждения</a:t>
            </a:r>
          </a:p>
          <a:p>
            <a:pPr>
              <a:buFontTx/>
              <a:buChar char="-"/>
            </a:pPr>
            <a:endParaRPr lang="ru-RU" sz="1200" b="1" dirty="0" smtClean="0">
              <a:latin typeface="Monotype Corsiva" pitchFamily="66" charset="0"/>
            </a:endParaRPr>
          </a:p>
          <a:p>
            <a:pPr>
              <a:buFontTx/>
              <a:buChar char="-"/>
            </a:pPr>
            <a:endParaRPr lang="ru-RU" sz="2400" b="1" dirty="0">
              <a:latin typeface="Monotype Corsiva" pitchFamily="66" charset="0"/>
            </a:endParaRPr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45217">
            <a:off x="4495139" y="3843215"/>
            <a:ext cx="1676400" cy="957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12181">
            <a:off x="6019991" y="3985667"/>
            <a:ext cx="1549389" cy="11620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7886">
            <a:off x="4813745" y="4836497"/>
            <a:ext cx="1773243" cy="1004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904452">
            <a:off x="6590920" y="5200424"/>
            <a:ext cx="1382710" cy="10370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049621">
            <a:off x="5145883" y="5717385"/>
            <a:ext cx="1382711" cy="10370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00"/>
          </a:solidFill>
          <a:ln>
            <a:solidFill>
              <a:schemeClr val="tx2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sp>
        <p:nvSpPr>
          <p:cNvPr id="3" name="TextBox 2"/>
          <p:cNvSpPr txBox="1"/>
          <p:nvPr/>
        </p:nvSpPr>
        <p:spPr>
          <a:xfrm>
            <a:off x="500034" y="500042"/>
            <a:ext cx="8215370" cy="390876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Monotype Corsiva" pitchFamily="66" charset="0"/>
              </a:rPr>
              <a:t>Налог на имущество физических лиц</a:t>
            </a:r>
          </a:p>
          <a:p>
            <a:pPr algn="just"/>
            <a:r>
              <a:rPr lang="ru-RU" sz="2400" b="1" dirty="0" smtClean="0">
                <a:latin typeface="Monotype Corsiva" pitchFamily="66" charset="0"/>
              </a:rPr>
              <a:t>   Оценка налогового потенциала по налогу на имущество физических лиц на 2017 год  прогнозируется в сумме 132,1тыс. руб.</a:t>
            </a:r>
          </a:p>
          <a:p>
            <a:pPr algn="just"/>
            <a:r>
              <a:rPr lang="ru-RU" sz="2400" b="1" dirty="0" smtClean="0">
                <a:latin typeface="Monotype Corsiva" pitchFamily="66" charset="0"/>
              </a:rPr>
              <a:t>И на плановый период 2018 и 2019 годов в сумме 132,1тыс. руб. и 132,1тыс. руб. соответственно.</a:t>
            </a:r>
          </a:p>
          <a:p>
            <a:pPr algn="just"/>
            <a:r>
              <a:rPr lang="ru-RU" sz="2400" b="1" dirty="0" smtClean="0">
                <a:latin typeface="Monotype Corsiva" pitchFamily="66" charset="0"/>
              </a:rPr>
              <a:t>   Показатели для оценки налогового потенциала по налогу на имущество физических лиц на 2017-2019 годов исходит из суммарной инвентаризационной стоимости строений, помещений и сооружений принадлежащих гражданам на праве собственности</a:t>
            </a:r>
          </a:p>
          <a:p>
            <a:r>
              <a:rPr lang="ru-RU" sz="2400" b="1" dirty="0" smtClean="0">
                <a:latin typeface="Monotype Corsiva" pitchFamily="66" charset="0"/>
              </a:rPr>
              <a:t>В том числе : </a:t>
            </a:r>
            <a:endParaRPr lang="ru-RU" sz="2400" b="1" dirty="0">
              <a:latin typeface="Monotype Corsiva" pitchFamily="66" charset="0"/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214282" y="4929198"/>
            <a:ext cx="1571636" cy="642942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5429264"/>
            <a:ext cx="1000132" cy="4286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0,1%</a:t>
            </a:r>
            <a:endParaRPr lang="ru-RU" dirty="0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2000232" y="4929198"/>
            <a:ext cx="1571636" cy="642942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3786182" y="4929198"/>
            <a:ext cx="1571636" cy="642942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285984" y="5429264"/>
            <a:ext cx="1000132" cy="4286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0,3%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071934" y="5429264"/>
            <a:ext cx="1000132" cy="428628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2%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 rot="2226451">
            <a:off x="745094" y="4914153"/>
            <a:ext cx="1227195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1200" dirty="0" smtClean="0"/>
              <a:t>до 300 тыс. руб.</a:t>
            </a:r>
            <a:endParaRPr lang="ru-RU" sz="1200" dirty="0"/>
          </a:p>
        </p:txBody>
      </p:sp>
      <p:sp>
        <p:nvSpPr>
          <p:cNvPr id="11" name="TextBox 10"/>
          <p:cNvSpPr txBox="1"/>
          <p:nvPr/>
        </p:nvSpPr>
        <p:spPr>
          <a:xfrm rot="19323395">
            <a:off x="1705572" y="5008356"/>
            <a:ext cx="1164999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1200" dirty="0" smtClean="0"/>
              <a:t>от 300 тыс.руб.</a:t>
            </a:r>
            <a:endParaRPr lang="ru-RU" sz="1200" dirty="0"/>
          </a:p>
        </p:txBody>
      </p:sp>
      <p:sp>
        <p:nvSpPr>
          <p:cNvPr id="12" name="TextBox 11"/>
          <p:cNvSpPr txBox="1"/>
          <p:nvPr/>
        </p:nvSpPr>
        <p:spPr>
          <a:xfrm rot="2327601">
            <a:off x="2627876" y="4964530"/>
            <a:ext cx="1227195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1200" dirty="0" smtClean="0"/>
              <a:t>до 500 тыс. руб.</a:t>
            </a:r>
            <a:endParaRPr lang="ru-RU" sz="1200" dirty="0"/>
          </a:p>
        </p:txBody>
      </p:sp>
      <p:sp>
        <p:nvSpPr>
          <p:cNvPr id="13" name="TextBox 12"/>
          <p:cNvSpPr txBox="1"/>
          <p:nvPr/>
        </p:nvSpPr>
        <p:spPr>
          <a:xfrm rot="19369888">
            <a:off x="3467674" y="4950892"/>
            <a:ext cx="1456296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1200" dirty="0" smtClean="0"/>
              <a:t>свыше 500 тыс.руб.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57158" y="214290"/>
            <a:ext cx="8341066" cy="646330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3800" b="1" dirty="0" smtClean="0">
                <a:ln w="11430">
                  <a:solidFill>
                    <a:schemeClr val="accent6">
                      <a:lumMod val="40000"/>
                      <a:lumOff val="60000"/>
                    </a:schemeClr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100 % в</a:t>
            </a:r>
          </a:p>
          <a:p>
            <a:pPr algn="ctr"/>
            <a:r>
              <a:rPr lang="ru-RU" sz="13800" b="1" dirty="0" smtClean="0">
                <a:ln w="11430">
                  <a:solidFill>
                    <a:schemeClr val="accent6">
                      <a:lumMod val="40000"/>
                      <a:lumOff val="60000"/>
                    </a:schemeClr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бюджет </a:t>
            </a:r>
          </a:p>
          <a:p>
            <a:pPr algn="ctr"/>
            <a:r>
              <a:rPr lang="ru-RU" sz="13800" b="1" dirty="0" smtClean="0">
                <a:ln w="11430">
                  <a:solidFill>
                    <a:schemeClr val="accent6">
                      <a:lumMod val="40000"/>
                      <a:lumOff val="60000"/>
                    </a:schemeClr>
                  </a:solidFill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поселения</a:t>
            </a:r>
            <a:endParaRPr lang="ru-RU" sz="13800" b="1" dirty="0">
              <a:ln w="11430">
                <a:solidFill>
                  <a:schemeClr val="accent6">
                    <a:lumMod val="40000"/>
                    <a:lumOff val="60000"/>
                  </a:schemeClr>
                </a:solidFill>
              </a:ln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785795"/>
            <a:ext cx="89297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Monotype Corsiva" pitchFamily="66" charset="0"/>
              </a:rPr>
              <a:t>Поступление налога в бюджет сельского поселения на 2017 год прогнозируется в сумме 2609,9 тыс. рублей . </a:t>
            </a:r>
            <a:endParaRPr lang="ru-RU" sz="3600" b="1" u="sng" dirty="0" smtClean="0">
              <a:latin typeface="Monotype Corsiva" pitchFamily="66" charset="0"/>
            </a:endParaRPr>
          </a:p>
          <a:p>
            <a:pPr algn="ctr"/>
            <a:r>
              <a:rPr lang="ru-RU" sz="3200" b="1" dirty="0" smtClean="0">
                <a:latin typeface="Monotype Corsiva" pitchFamily="66" charset="0"/>
              </a:rPr>
              <a:t>На плановый период  2018  в сумме 2609,9 тыс. рублей и 2019 год в сумме  2609,9тыс. рублей.</a:t>
            </a:r>
            <a:endParaRPr lang="ru-RU" sz="4000" b="1" dirty="0"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44670" y="0"/>
            <a:ext cx="3265638" cy="64633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3600" b="1" u="sng" dirty="0" smtClean="0">
                <a:latin typeface="Monotype Corsiva" pitchFamily="66" charset="0"/>
              </a:rPr>
              <a:t>Земельный налог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643042" y="0"/>
            <a:ext cx="6641562" cy="64633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Monotype Corsiva" pitchFamily="66" charset="0"/>
              </a:rPr>
              <a:t>Единый сельскохозяйственный налог</a:t>
            </a:r>
            <a:endParaRPr lang="ru-RU" sz="3600" b="1" dirty="0"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8794" y="785794"/>
            <a:ext cx="5841664" cy="107721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Monotype Corsiva" pitchFamily="66" charset="0"/>
              </a:rPr>
              <a:t>Нормативное отчисление в бюджет </a:t>
            </a:r>
          </a:p>
          <a:p>
            <a:pPr algn="ctr"/>
            <a:r>
              <a:rPr lang="ru-RU" sz="3200" b="1" dirty="0" smtClean="0">
                <a:latin typeface="Monotype Corsiva" pitchFamily="66" charset="0"/>
              </a:rPr>
              <a:t>сельского поселения (%) - 40</a:t>
            </a:r>
            <a:endParaRPr lang="ru-RU" sz="3200" b="1" dirty="0"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48" y="1928802"/>
            <a:ext cx="8143932" cy="138499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Monotype Corsiva" pitchFamily="66" charset="0"/>
              </a:rPr>
              <a:t>Поступление налога в бюджет сельского поселения на 2017 год  и плановый период 2018-2019 годов прогнозируется в сумме  244,5тыс.руб. ежегодно.</a:t>
            </a:r>
            <a:endParaRPr lang="ru-RU" sz="2800" b="1" dirty="0">
              <a:latin typeface="Monotype Corsiva" pitchFamily="66" charset="0"/>
            </a:endParaRPr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45472">
            <a:off x="77861" y="4474090"/>
            <a:ext cx="3807085" cy="22461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305094">
            <a:off x="5375897" y="4551897"/>
            <a:ext cx="3273145" cy="21653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64" y="4786322"/>
            <a:ext cx="3314686" cy="20716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pic>
      <p:sp>
        <p:nvSpPr>
          <p:cNvPr id="4" name="TextBox 3"/>
          <p:cNvSpPr txBox="1"/>
          <p:nvPr/>
        </p:nvSpPr>
        <p:spPr>
          <a:xfrm>
            <a:off x="3015399" y="285728"/>
            <a:ext cx="6128601" cy="58477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effectLst>
            <a:softEdge rad="127000"/>
          </a:effectLst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Monotype Corsiva" pitchFamily="66" charset="0"/>
              </a:rPr>
              <a:t>ГОСУДАРСТВЕННАЯ ПОШЛИНА</a:t>
            </a:r>
            <a:endParaRPr lang="ru-RU" sz="3200" b="1" dirty="0"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2976" y="1285860"/>
            <a:ext cx="7643866" cy="415498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</a:rPr>
              <a:t>Объем поступлений в бюджет сельского поселения в 2017 году прогнозируется в сумме 3,8 тыс.руб. В бюджет сельского поселения поступает государственная пошлина за совершение нотариальных действий должностными лицами органов местного самоуправления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Прогнозируемая динамика поступлений объясняется заявительным характером оформления юридически значимых действий.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Общий объем поступлений государственной пошлины в бюджет сельского поселения на плановый период 2018 и 2019 годов в сумме 4,0 тыс.руб. и 4,2тыс.руб. соответственно.</a:t>
            </a:r>
            <a:endParaRPr lang="ru-RU" sz="24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5813425</TotalTime>
  <Words>1227</Words>
  <Application>Microsoft Office PowerPoint</Application>
  <PresentationFormat>Экран (4:3)</PresentationFormat>
  <Paragraphs>272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Секретарь</dc:creator>
  <cp:lastModifiedBy>FO</cp:lastModifiedBy>
  <cp:revision>156</cp:revision>
  <dcterms:created xsi:type="dcterms:W3CDTF">2016-12-12T13:04:31Z</dcterms:created>
  <dcterms:modified xsi:type="dcterms:W3CDTF">2017-01-19T08:43:36Z</dcterms:modified>
</cp:coreProperties>
</file>