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67" r:id="rId14"/>
    <p:sldId id="268" r:id="rId15"/>
    <p:sldId id="269" r:id="rId16"/>
    <p:sldId id="271" r:id="rId17"/>
    <p:sldId id="272" r:id="rId18"/>
    <p:sldId id="278" r:id="rId19"/>
    <p:sldId id="274" r:id="rId20"/>
    <p:sldId id="276" r:id="rId21"/>
    <p:sldId id="277" r:id="rId22"/>
    <p:sldId id="279" r:id="rId23"/>
    <p:sldId id="275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07" autoAdjust="0"/>
  </p:normalViewPr>
  <p:slideViewPr>
    <p:cSldViewPr>
      <p:cViewPr>
        <p:scale>
          <a:sx n="117" d="100"/>
          <a:sy n="117" d="100"/>
        </p:scale>
        <p:origin x="-1428" y="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g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245040" cy="686388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3203848" y="1124744"/>
            <a:ext cx="47029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Monotype Corsiva" pitchFamily="66" charset="0"/>
              </a:rPr>
              <a:t>Проект Решения «О бюджете </a:t>
            </a:r>
            <a:r>
              <a:rPr lang="ru-RU" sz="2400" b="1" dirty="0" smtClean="0">
                <a:solidFill>
                  <a:schemeClr val="bg1"/>
                </a:solidFill>
                <a:latin typeface="Monotype Corsiva" pitchFamily="66" charset="0"/>
              </a:rPr>
              <a:t>Калининского </a:t>
            </a:r>
            <a:r>
              <a:rPr lang="ru-RU" sz="2400" b="1" dirty="0" smtClean="0">
                <a:solidFill>
                  <a:schemeClr val="bg1"/>
                </a:solidFill>
                <a:latin typeface="Monotype Corsiva" pitchFamily="66" charset="0"/>
              </a:rPr>
              <a:t>сельского поселения на 2018год и плановый период 2019и 2020 годов»</a:t>
            </a:r>
            <a:endParaRPr lang="ru-RU" sz="24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34752" y="40466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Monotype Corsiva" pitchFamily="66" charset="0"/>
              </a:rPr>
              <a:t>Администрация </a:t>
            </a:r>
            <a:r>
              <a:rPr lang="ru-RU" sz="2400" b="1" dirty="0" smtClean="0">
                <a:solidFill>
                  <a:schemeClr val="bg1"/>
                </a:solidFill>
                <a:latin typeface="Monotype Corsiva" pitchFamily="66" charset="0"/>
              </a:rPr>
              <a:t>Калининского </a:t>
            </a:r>
            <a:r>
              <a:rPr lang="ru-RU" sz="2400" b="1" dirty="0" smtClean="0">
                <a:solidFill>
                  <a:schemeClr val="bg1"/>
                </a:solidFill>
                <a:latin typeface="Monotype Corsiva" pitchFamily="66" charset="0"/>
              </a:rPr>
              <a:t>сельского поселения</a:t>
            </a:r>
            <a:endParaRPr lang="ru-RU" sz="24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1028" name="Picture 4" descr="http://www.studfiles.ru/html/2706/184/html_QBkbdDTMrB.0ZfU/htmlconvd-b5pQwl_html_3bcf51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3857628"/>
            <a:ext cx="1844683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71400"/>
            <a:ext cx="9144000" cy="69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071934" y="0"/>
            <a:ext cx="4286751" cy="5232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Monotype Corsiva" pitchFamily="66" charset="0"/>
              </a:rPr>
              <a:t>НЕНАЛОГОВЫЕ ДОХОДЫ</a:t>
            </a:r>
            <a:endParaRPr lang="ru-RU" sz="2800" b="1" dirty="0"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785794"/>
            <a:ext cx="3643338" cy="400110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 wrap="square" rtlCol="0">
            <a:spAutoFit/>
          </a:bodyPr>
          <a:lstStyle/>
          <a:p>
            <a:pPr algn="ctr"/>
            <a:endParaRPr lang="ru-RU" sz="2000" b="1" dirty="0" smtClean="0"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628" y="785794"/>
            <a:ext cx="3143272" cy="83099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Monotype Corsiva" pitchFamily="66" charset="0"/>
              </a:rPr>
              <a:t>Штрафы, санкции, возмещения и ущерб</a:t>
            </a:r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00055" y="1643050"/>
            <a:ext cx="1523174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atin typeface="Monotype Corsiva" pitchFamily="66" charset="0"/>
              </a:rPr>
              <a:t>    Проект </a:t>
            </a:r>
          </a:p>
          <a:p>
            <a:pPr algn="ctr"/>
            <a:r>
              <a:rPr lang="ru-RU" sz="2000" b="1" dirty="0" smtClean="0">
                <a:latin typeface="Monotype Corsiva" pitchFamily="66" charset="0"/>
              </a:rPr>
              <a:t>   2018 год</a:t>
            </a:r>
          </a:p>
          <a:p>
            <a:pPr algn="ctr"/>
            <a:r>
              <a:rPr lang="ru-RU" sz="2000" b="1" dirty="0" smtClean="0">
                <a:latin typeface="Monotype Corsiva" pitchFamily="66" charset="0"/>
              </a:rPr>
              <a:t> </a:t>
            </a:r>
            <a:r>
              <a:rPr lang="ru-RU" sz="2000" b="1" dirty="0" smtClean="0">
                <a:latin typeface="Monotype Corsiva" pitchFamily="66" charset="0"/>
              </a:rPr>
              <a:t>17,2 </a:t>
            </a:r>
            <a:r>
              <a:rPr lang="ru-RU" sz="2000" b="1" dirty="0" err="1" smtClean="0">
                <a:latin typeface="Monotype Corsiva" pitchFamily="66" charset="0"/>
              </a:rPr>
              <a:t>тыс.руб</a:t>
            </a:r>
            <a:r>
              <a:rPr lang="ru-RU" sz="2000" b="1" dirty="0" smtClean="0">
                <a:latin typeface="Monotype Corsiva" pitchFamily="66" charset="0"/>
              </a:rPr>
              <a:t>.</a:t>
            </a:r>
            <a:endParaRPr lang="ru-RU" sz="2000" b="1" dirty="0"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72198" y="1643050"/>
            <a:ext cx="2089033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Monotype Corsiva" pitchFamily="66" charset="0"/>
              </a:rPr>
              <a:t>    Плановый период</a:t>
            </a:r>
            <a:endParaRPr lang="ru-RU" sz="2000" b="1" dirty="0"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43636" y="1928802"/>
            <a:ext cx="2286203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Monotype Corsiva" pitchFamily="66" charset="0"/>
              </a:rPr>
              <a:t>2019 год          2020год</a:t>
            </a:r>
            <a:endParaRPr lang="ru-RU" sz="2000" b="1" dirty="0">
              <a:latin typeface="Monotype Corsiva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72198" y="2214554"/>
            <a:ext cx="2805576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Monotype Corsiva" pitchFamily="66" charset="0"/>
              </a:rPr>
              <a:t>17,3тыс.руб</a:t>
            </a:r>
            <a:r>
              <a:rPr lang="ru-RU" sz="2000" b="1" dirty="0" smtClean="0">
                <a:latin typeface="Monotype Corsiva" pitchFamily="66" charset="0"/>
              </a:rPr>
              <a:t>.  </a:t>
            </a:r>
            <a:r>
              <a:rPr lang="ru-RU" sz="2000" b="1" dirty="0" smtClean="0">
                <a:latin typeface="Monotype Corsiva" pitchFamily="66" charset="0"/>
              </a:rPr>
              <a:t>18,6 </a:t>
            </a:r>
            <a:r>
              <a:rPr lang="ru-RU" sz="2000" b="1" dirty="0" smtClean="0">
                <a:latin typeface="Monotype Corsiva" pitchFamily="66" charset="0"/>
              </a:rPr>
              <a:t>тыс.руб.</a:t>
            </a:r>
            <a:endParaRPr lang="ru-RU" sz="2000" b="1" dirty="0">
              <a:latin typeface="Monotype Corsiva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1538" y="2643182"/>
            <a:ext cx="7000924" cy="707886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Monotype Corsiva" pitchFamily="66" charset="0"/>
              </a:rPr>
              <a:t>БЕЗВОЗМЕЗДНЫЕ ПОСТУПЛЕНИЯ В БЮДЖЕТ СЕЛЬСКОГО ПОСЕЛЕНИЯ</a:t>
            </a:r>
            <a:endParaRPr lang="ru-RU" sz="2000" b="1" dirty="0">
              <a:latin typeface="Monotype Corsiva" pitchFamily="66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9472693"/>
              </p:ext>
            </p:extLst>
          </p:nvPr>
        </p:nvGraphicFramePr>
        <p:xfrm>
          <a:off x="642910" y="3500438"/>
          <a:ext cx="7929620" cy="310896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785950"/>
                <a:gridCol w="1928826"/>
                <a:gridCol w="1285884"/>
                <a:gridCol w="1343036"/>
                <a:gridCol w="1585924"/>
              </a:tblGrid>
              <a:tr h="672358">
                <a:tc>
                  <a:txBody>
                    <a:bodyPr/>
                    <a:lstStyle/>
                    <a:p>
                      <a:pPr algn="l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Первоначальный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утвержденный бюджет 2017года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2018 года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Проект 2019 года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Проект 2020 года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672358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поступления, </a:t>
                      </a:r>
                    </a:p>
                    <a:p>
                      <a:pPr algn="l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4649,0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8010,7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5892,7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5056,9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80149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 том числе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80149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Дотация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4475,5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5719,2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3345,9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3011,3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80149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Субвенция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173,5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173,5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173,5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672358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трансферты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2118,0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2373,3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2045,6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99392"/>
            <a:ext cx="9144000" cy="6768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428992" y="142852"/>
            <a:ext cx="5214974" cy="22467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Monotype Corsiva" pitchFamily="66" charset="0"/>
              </a:rPr>
              <a:t>РАСХОДЫ БЮДЖЕТА </a:t>
            </a:r>
            <a:r>
              <a:rPr lang="ru-RU" sz="2800" b="1" dirty="0" smtClean="0">
                <a:latin typeface="Monotype Corsiva" pitchFamily="66" charset="0"/>
              </a:rPr>
              <a:t>КАЛИНИНСКОГО СЕЛЬСКОГО </a:t>
            </a:r>
            <a:r>
              <a:rPr lang="ru-RU" sz="2800" b="1" dirty="0" smtClean="0">
                <a:latin typeface="Monotype Corsiva" pitchFamily="66" charset="0"/>
              </a:rPr>
              <a:t>ПОСЕЛЕНИЯ НА МУНИЦИПАЛЬНЫЕ  ПРОГРАММЫ</a:t>
            </a:r>
            <a:endParaRPr lang="ru-RU" sz="2800" b="1" dirty="0"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608" y="2355493"/>
            <a:ext cx="8572560" cy="230832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Monotype Corsiva" pitchFamily="66" charset="0"/>
              </a:rPr>
              <a:t>Проект бюджета </a:t>
            </a:r>
            <a:r>
              <a:rPr lang="ru-RU" sz="2400" b="1" dirty="0" smtClean="0">
                <a:latin typeface="Monotype Corsiva" pitchFamily="66" charset="0"/>
              </a:rPr>
              <a:t>Калининского</a:t>
            </a:r>
            <a:r>
              <a:rPr lang="ru-RU" sz="2400" b="1" dirty="0" smtClean="0">
                <a:latin typeface="Monotype Corsiva" pitchFamily="66" charset="0"/>
              </a:rPr>
              <a:t> </a:t>
            </a:r>
            <a:r>
              <a:rPr lang="ru-RU" sz="2400" b="1" dirty="0" smtClean="0">
                <a:latin typeface="Monotype Corsiva" pitchFamily="66" charset="0"/>
              </a:rPr>
              <a:t>сельского поселения составлен на основе проектов изменений муниципальных программ сельского поселения. 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На реализацию 8 муниципальных программ предусмотрено в проекте бюджета на 2018 год в объеме </a:t>
            </a:r>
            <a:r>
              <a:rPr lang="ru-RU" sz="2400" b="1" dirty="0" smtClean="0">
                <a:latin typeface="Monotype Corsiva" pitchFamily="66" charset="0"/>
              </a:rPr>
              <a:t>4664,9тыс.рублей  </a:t>
            </a:r>
            <a:r>
              <a:rPr lang="ru-RU" sz="2400" b="1" dirty="0" smtClean="0">
                <a:latin typeface="Monotype Corsiva" pitchFamily="66" charset="0"/>
              </a:rPr>
              <a:t>на плановый период в 2019 году в объеме </a:t>
            </a:r>
            <a:r>
              <a:rPr lang="ru-RU" sz="2400" b="1" dirty="0" smtClean="0">
                <a:latin typeface="Monotype Corsiva" pitchFamily="66" charset="0"/>
              </a:rPr>
              <a:t>3283,7 </a:t>
            </a:r>
            <a:r>
              <a:rPr lang="ru-RU" sz="2400" b="1" dirty="0" smtClean="0">
                <a:latin typeface="Monotype Corsiva" pitchFamily="66" charset="0"/>
              </a:rPr>
              <a:t>тыс.рублей и на 2020 год в объеме </a:t>
            </a:r>
            <a:r>
              <a:rPr lang="ru-RU" sz="2400" b="1" dirty="0" smtClean="0">
                <a:latin typeface="Monotype Corsiva" pitchFamily="66" charset="0"/>
              </a:rPr>
              <a:t>3264,0 </a:t>
            </a:r>
            <a:r>
              <a:rPr lang="ru-RU" sz="2400" b="1" dirty="0" err="1" smtClean="0">
                <a:latin typeface="Monotype Corsiva" pitchFamily="66" charset="0"/>
              </a:rPr>
              <a:t>тыс.рублей</a:t>
            </a:r>
            <a:r>
              <a:rPr lang="ru-RU" sz="2400" b="1" dirty="0" smtClean="0">
                <a:latin typeface="Monotype Corsiva" pitchFamily="66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9214144"/>
              </p:ext>
            </p:extLst>
          </p:nvPr>
        </p:nvGraphicFramePr>
        <p:xfrm>
          <a:off x="214282" y="2714620"/>
          <a:ext cx="8643999" cy="418542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781746"/>
                <a:gridCol w="1620761"/>
                <a:gridCol w="1485698"/>
                <a:gridCol w="1755794"/>
              </a:tblGrid>
              <a:tr h="548436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Наименование муниципальных программ</a:t>
                      </a:r>
                      <a:endParaRPr lang="ru-RU" sz="16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Проект</a:t>
                      </a:r>
                    </a:p>
                    <a:p>
                      <a:r>
                        <a:rPr lang="ru-RU" sz="1600" b="1" dirty="0" smtClean="0"/>
                        <a:t>2018 год</a:t>
                      </a:r>
                      <a:endParaRPr lang="ru-RU" sz="16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Проект</a:t>
                      </a:r>
                      <a:r>
                        <a:rPr lang="ru-RU" sz="1600" b="1" baseline="0" dirty="0" smtClean="0"/>
                        <a:t> 2019 год</a:t>
                      </a:r>
                      <a:endParaRPr lang="ru-RU" sz="16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Проект 2020 год</a:t>
                      </a:r>
                      <a:endParaRPr lang="ru-RU" sz="16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978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/>
                        <a:t>1.Развитие физической культуры и спорта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00" spc="-100" dirty="0" smtClean="0"/>
                        <a:t>15,0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00" spc="-100" dirty="0" smtClean="0"/>
                        <a:t>25,0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00" spc="-100" dirty="0" smtClean="0"/>
                        <a:t>25,0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8282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/>
                        <a:t>2. Защита населения и территории от чрезвычайных ситуаций, обеспечение пожарной безопасности и безопасности людей на водных объектах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00" spc="-70" dirty="0" smtClean="0"/>
                        <a:t>151,5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00" spc="-70" dirty="0" smtClean="0"/>
                        <a:t>17,0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00" spc="-70" dirty="0" smtClean="0"/>
                        <a:t>12,0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141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/>
                        <a:t>3. Обеспечение качественными жилищно-коммунальными услугами населения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/>
                        <a:t>997,7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/>
                        <a:t>362,7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/>
                        <a:t>343,0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978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/>
                        <a:t>4. Развитие культуры и туризма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/>
                        <a:t>5486,7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/>
                        <a:t>5228,3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/>
                        <a:t>4900,6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141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/>
                        <a:t>5. Обеспечение общественного порядка и противодействие преступности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00" dirty="0" smtClean="0"/>
                        <a:t>3,0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00" dirty="0" smtClean="0"/>
                        <a:t>25,0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00" dirty="0" smtClean="0"/>
                        <a:t>25,0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978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/>
                        <a:t>6.Энергоэфективность и развитие энергетики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00" spc="-30" dirty="0" smtClean="0"/>
                        <a:t>126,0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00" spc="-30" dirty="0" smtClean="0"/>
                        <a:t>20,0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00" spc="-30" dirty="0" smtClean="0"/>
                        <a:t>20,0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141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/>
                        <a:t>7. Охрана окружающей среды и рациональное природопользование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/>
                        <a:t>3,0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/>
                        <a:t>1,0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/>
                        <a:t>1,0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17516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/>
                        <a:t>Всего</a:t>
                      </a:r>
                      <a:endParaRPr lang="ru-RU" sz="16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6782,9</a:t>
                      </a:r>
                      <a:endParaRPr lang="ru-RU" sz="1600" b="1" dirty="0" smtClean="0"/>
                    </a:p>
                    <a:p>
                      <a:pPr algn="ctr"/>
                      <a:endParaRPr lang="ru-RU" sz="16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5679,0</a:t>
                      </a:r>
                      <a:endParaRPr lang="ru-RU" sz="16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5326,6</a:t>
                      </a:r>
                      <a:endParaRPr lang="ru-RU" sz="16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14282" y="285728"/>
            <a:ext cx="8715436" cy="23083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Monotype Corsiva" pitchFamily="66" charset="0"/>
              </a:rPr>
              <a:t>Приоритетное место в бюджете по-прежнему занимают муниципальные программы и направлены на развитие культуры и спорта, обеспечение качественными жилищно-коммунальными услугами населения, охрана окружающей среды, обеспечение пожарной безопасности  и качественного  предоставления населению поселения государственных (муниципальных) услуг в сфере культуры.  </a:t>
            </a:r>
            <a:endParaRPr lang="ru-RU" sz="24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7131" y="-103347"/>
            <a:ext cx="9144000" cy="6912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928926" y="214290"/>
            <a:ext cx="6215074" cy="120032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softEdge rad="3175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РАЗДЕЛ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«ЖИЛИЩНО-КОММУНАЛЬНОЕ ХОЗЯЙСТВО»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86182" y="1357298"/>
            <a:ext cx="5214974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softEdge rad="317500"/>
          </a:effectLst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Monotype Corsiva" pitchFamily="66" charset="0"/>
              </a:rPr>
              <a:t>Расходы по разделу будут направлены на 3 подпрограммы: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2500306"/>
            <a:ext cx="8286808" cy="1384995"/>
          </a:xfrm>
          <a:prstGeom prst="rect">
            <a:avLst/>
          </a:prstGeom>
          <a:solidFill>
            <a:srgbClr val="FF0000"/>
          </a:solidFill>
          <a:effectLst>
            <a:softEdge rad="3175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Monotype Corsiva" pitchFamily="66" charset="0"/>
              </a:rPr>
              <a:t>1 СОЗДАНИЕ УСЛОВИЙ НА МЕРОПРИЯТИЯ </a:t>
            </a:r>
          </a:p>
          <a:p>
            <a:pPr algn="ctr"/>
            <a:r>
              <a:rPr lang="ru-RU" sz="2800" b="1" dirty="0" smtClean="0">
                <a:latin typeface="Monotype Corsiva" pitchFamily="66" charset="0"/>
              </a:rPr>
              <a:t>Оплата за уличное освещение и техническое обслуживание уличного освещения </a:t>
            </a:r>
            <a:endParaRPr lang="ru-RU" sz="2800" b="1" dirty="0"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6437" y="4214818"/>
            <a:ext cx="2068195" cy="954107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atin typeface="Monotype Corsiva" pitchFamily="66" charset="0"/>
              </a:rPr>
              <a:t>2018год</a:t>
            </a:r>
          </a:p>
          <a:p>
            <a:pPr algn="ctr"/>
            <a:r>
              <a:rPr lang="ru-RU" sz="2800" b="1" dirty="0" smtClean="0">
                <a:latin typeface="Monotype Corsiva" pitchFamily="66" charset="0"/>
              </a:rPr>
              <a:t>717,7тыс.руб</a:t>
            </a:r>
            <a:r>
              <a:rPr lang="ru-RU" sz="2800" b="1" dirty="0" smtClean="0">
                <a:latin typeface="Monotype Corsiva" pitchFamily="66" charset="0"/>
              </a:rPr>
              <a:t>.</a:t>
            </a:r>
            <a:endParaRPr lang="ru-RU" sz="2800" b="1" dirty="0"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06833" y="4214818"/>
            <a:ext cx="2068195" cy="954107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atin typeface="Monotype Corsiva" pitchFamily="66" charset="0"/>
              </a:rPr>
              <a:t>2019 год </a:t>
            </a:r>
          </a:p>
          <a:p>
            <a:pPr algn="ctr"/>
            <a:r>
              <a:rPr lang="ru-RU" sz="2800" b="1" dirty="0" smtClean="0">
                <a:latin typeface="Monotype Corsiva" pitchFamily="66" charset="0"/>
              </a:rPr>
              <a:t>270,7тыс.руб</a:t>
            </a:r>
            <a:r>
              <a:rPr lang="ru-RU" sz="2800" b="1" dirty="0" smtClean="0">
                <a:latin typeface="Monotype Corsiva" pitchFamily="66" charset="0"/>
              </a:rPr>
              <a:t>.</a:t>
            </a:r>
            <a:endParaRPr lang="ru-RU" sz="2800" b="1" dirty="0">
              <a:latin typeface="Monotype Corsiva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78667" y="4143380"/>
            <a:ext cx="2068195" cy="954107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atin typeface="Monotype Corsiva" pitchFamily="66" charset="0"/>
              </a:rPr>
              <a:t>2020 год</a:t>
            </a:r>
          </a:p>
          <a:p>
            <a:pPr algn="ctr"/>
            <a:r>
              <a:rPr lang="ru-RU" sz="2800" b="1" dirty="0" smtClean="0">
                <a:latin typeface="Monotype Corsiva" pitchFamily="66" charset="0"/>
              </a:rPr>
              <a:t>265,0тыс.руб</a:t>
            </a:r>
            <a:r>
              <a:rPr lang="ru-RU" sz="2800" b="1" dirty="0" smtClean="0">
                <a:latin typeface="Monotype Corsiva" pitchFamily="66" charset="0"/>
              </a:rPr>
              <a:t>.</a:t>
            </a:r>
            <a:endParaRPr lang="ru-RU" sz="2800" b="1" dirty="0">
              <a:latin typeface="Monotype Corsiva" pitchFamily="66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785918" y="3929066"/>
            <a:ext cx="6143668" cy="1588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rot="5400000">
            <a:off x="1571604" y="4143380"/>
            <a:ext cx="428628" cy="1588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rot="5400000">
            <a:off x="7751785" y="4107661"/>
            <a:ext cx="356396" cy="794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rot="5400000">
            <a:off x="4644232" y="4143380"/>
            <a:ext cx="427834" cy="794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71400"/>
            <a:ext cx="9144000" cy="7056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500166" y="0"/>
            <a:ext cx="6572296" cy="523220"/>
          </a:xfrm>
          <a:prstGeom prst="rect">
            <a:avLst/>
          </a:prstGeom>
          <a:solidFill>
            <a:schemeClr val="accent3">
              <a:lumMod val="75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800" b="1" dirty="0" smtClean="0">
                <a:latin typeface="Monotype Corsiva" pitchFamily="66" charset="0"/>
              </a:rPr>
              <a:t>Подпрограмма «БЛАГОУСТРОЙСТВО»</a:t>
            </a:r>
            <a:endParaRPr lang="ru-RU" sz="2800" b="1" dirty="0"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00298" y="571480"/>
            <a:ext cx="3704860" cy="461665"/>
          </a:xfrm>
          <a:prstGeom prst="rect">
            <a:avLst/>
          </a:prstGeom>
          <a:solidFill>
            <a:schemeClr val="accent4">
              <a:lumMod val="75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Содержание мест захоронения</a:t>
            </a:r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349" y="2000240"/>
            <a:ext cx="1729961" cy="830997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Monotype Corsiva" pitchFamily="66" charset="0"/>
              </a:rPr>
              <a:t>2018 год  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80,0 </a:t>
            </a:r>
            <a:r>
              <a:rPr lang="ru-RU" sz="2400" b="1" dirty="0" smtClean="0">
                <a:latin typeface="Monotype Corsiva" pitchFamily="66" charset="0"/>
              </a:rPr>
              <a:t>тыс.руб.</a:t>
            </a:r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82975" y="2000240"/>
            <a:ext cx="1729961" cy="830997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Monotype Corsiva" pitchFamily="66" charset="0"/>
              </a:rPr>
              <a:t>2019 год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42,0 </a:t>
            </a:r>
            <a:r>
              <a:rPr lang="ru-RU" sz="2400" b="1" dirty="0" smtClean="0">
                <a:latin typeface="Monotype Corsiva" pitchFamily="66" charset="0"/>
              </a:rPr>
              <a:t>тыс.руб.</a:t>
            </a:r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21147" y="2000240"/>
            <a:ext cx="1729961" cy="830997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Monotype Corsiva" pitchFamily="66" charset="0"/>
              </a:rPr>
              <a:t>2020 год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38,0 </a:t>
            </a:r>
            <a:r>
              <a:rPr lang="ru-RU" sz="2400" b="1" dirty="0" smtClean="0">
                <a:latin typeface="Monotype Corsiva" pitchFamily="66" charset="0"/>
              </a:rPr>
              <a:t>тыс.руб.</a:t>
            </a:r>
            <a:endParaRPr lang="ru-RU" sz="2400" b="1" dirty="0">
              <a:latin typeface="Monotype Corsiva" pitchFamily="66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571604" y="1571612"/>
            <a:ext cx="6143668" cy="1588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5400000">
            <a:off x="1358084" y="1785132"/>
            <a:ext cx="428628" cy="1588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5400000">
            <a:off x="4429918" y="1785132"/>
            <a:ext cx="428628" cy="1588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>
            <a:off x="7501752" y="1785132"/>
            <a:ext cx="428628" cy="1588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357290" y="2786058"/>
            <a:ext cx="6572296" cy="954107"/>
          </a:xfrm>
          <a:prstGeom prst="rect">
            <a:avLst/>
          </a:prstGeom>
          <a:solidFill>
            <a:schemeClr val="accent3">
              <a:lumMod val="75000"/>
            </a:schemeClr>
          </a:solidFill>
          <a:effectLst>
            <a:softEdge rad="317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Monotype Corsiva" pitchFamily="66" charset="0"/>
              </a:rPr>
              <a:t>Повышение эффективности работ по благоустройству территории поселения</a:t>
            </a:r>
            <a:endParaRPr lang="ru-RU" sz="2800" b="1" dirty="0">
              <a:latin typeface="Monotype Corsiva" pitchFamily="66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1571604" y="3714752"/>
            <a:ext cx="6143668" cy="1588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>
            <a:off x="7501752" y="3928272"/>
            <a:ext cx="428628" cy="1588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>
            <a:off x="4429918" y="3928272"/>
            <a:ext cx="428628" cy="1588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5400000">
            <a:off x="1358084" y="3928272"/>
            <a:ext cx="428628" cy="1588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714348" y="4071942"/>
            <a:ext cx="1857388" cy="830997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Monotype Corsiva" pitchFamily="66" charset="0"/>
              </a:rPr>
              <a:t>2018 год  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200,0тыс.руб</a:t>
            </a:r>
            <a:r>
              <a:rPr lang="ru-RU" sz="2400" b="1" dirty="0" smtClean="0">
                <a:latin typeface="Monotype Corsiva" pitchFamily="66" charset="0"/>
              </a:rPr>
              <a:t>.</a:t>
            </a:r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643702" y="4071942"/>
            <a:ext cx="2071702" cy="830997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Monotype Corsiva" pitchFamily="66" charset="0"/>
              </a:rPr>
              <a:t>2020 год  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40</a:t>
            </a:r>
            <a:r>
              <a:rPr lang="ru-RU" sz="2400" b="1" dirty="0" smtClean="0">
                <a:latin typeface="Monotype Corsiva" pitchFamily="66" charset="0"/>
              </a:rPr>
              <a:t>,0тыс.руб</a:t>
            </a:r>
            <a:r>
              <a:rPr lang="ru-RU" sz="2400" b="1" dirty="0" smtClean="0">
                <a:latin typeface="Monotype Corsiva" pitchFamily="66" charset="0"/>
              </a:rPr>
              <a:t>.</a:t>
            </a:r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357554" y="4071942"/>
            <a:ext cx="2500330" cy="830997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Monotype Corsiva" pitchFamily="66" charset="0"/>
              </a:rPr>
              <a:t>2019 год  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50</a:t>
            </a:r>
            <a:r>
              <a:rPr lang="ru-RU" sz="2400" b="1" dirty="0" smtClean="0">
                <a:latin typeface="Monotype Corsiva" pitchFamily="66" charset="0"/>
              </a:rPr>
              <a:t>,0тыс.руб</a:t>
            </a:r>
            <a:r>
              <a:rPr lang="ru-RU" sz="2400" b="1" dirty="0" smtClean="0">
                <a:latin typeface="Monotype Corsiva" pitchFamily="66" charset="0"/>
              </a:rPr>
              <a:t>.</a:t>
            </a:r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42976" y="4857760"/>
            <a:ext cx="7000924" cy="461665"/>
          </a:xfrm>
          <a:prstGeom prst="rect">
            <a:avLst/>
          </a:prstGeom>
          <a:solidFill>
            <a:schemeClr val="accent3"/>
          </a:solidFill>
          <a:effectLst>
            <a:softEdge rad="317500"/>
          </a:effectLst>
        </p:spPr>
        <p:txBody>
          <a:bodyPr wrap="square" rtlCol="0">
            <a:spAutoFit/>
          </a:bodyPr>
          <a:lstStyle/>
          <a:p>
            <a:pPr algn="ctr"/>
            <a:endParaRPr lang="ru-RU" sz="2400" b="1" dirty="0">
              <a:latin typeface="Monotype Corsiva" pitchFamily="66" charset="0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1500166" y="5643578"/>
            <a:ext cx="6143668" cy="1588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5400000">
            <a:off x="4501356" y="5857098"/>
            <a:ext cx="428628" cy="1588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5400000">
            <a:off x="7430314" y="5857098"/>
            <a:ext cx="428628" cy="1588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5400000">
            <a:off x="1286646" y="5857098"/>
            <a:ext cx="428628" cy="1588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785786" y="6027003"/>
            <a:ext cx="1714512" cy="461665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 wrap="square">
            <a:spAutoFit/>
          </a:bodyPr>
          <a:lstStyle/>
          <a:p>
            <a:pPr algn="ctr"/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572264" y="6027003"/>
            <a:ext cx="2214546" cy="461665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 wrap="square">
            <a:spAutoFit/>
          </a:bodyPr>
          <a:lstStyle/>
          <a:p>
            <a:pPr algn="ctr"/>
            <a:endParaRPr lang="ru-RU" sz="24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61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57158" y="428604"/>
            <a:ext cx="8501122" cy="64325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softEdge rad="317500"/>
          </a:effectLst>
        </p:spPr>
        <p:txBody>
          <a:bodyPr wrap="square" rtlCol="0"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  <a:tabLst>
                <a:tab pos="3186113" algn="ctr"/>
                <a:tab pos="5391150" algn="l"/>
              </a:tabLst>
            </a:pPr>
            <a:r>
              <a:rPr lang="ru-RU" sz="3600" b="1" dirty="0" smtClean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РАЗДЕЛ</a:t>
            </a:r>
            <a:endParaRPr lang="ru-RU" sz="1600" b="1" dirty="0" smtClean="0">
              <a:latin typeface="Monotype Corsiva" pitchFamily="66" charset="0"/>
              <a:cs typeface="Arial" pitchFamily="34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186113" algn="ctr"/>
                <a:tab pos="5391150" algn="l"/>
              </a:tabLst>
            </a:pPr>
            <a:r>
              <a:rPr lang="ru-RU" sz="3600" b="1" dirty="0" smtClean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«ОХРАНА ОКРУЖАЮЩЕЙ СРЕДЫ»</a:t>
            </a: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186113" algn="ctr"/>
                <a:tab pos="5391150" algn="l"/>
              </a:tabLst>
            </a:pPr>
            <a:endParaRPr lang="ru-RU" sz="3600" b="1" dirty="0" smtClean="0">
              <a:latin typeface="Monotype Corsiva" pitchFamily="66" charset="0"/>
              <a:cs typeface="Arial" pitchFamily="34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186113" algn="ctr"/>
                <a:tab pos="5391150" algn="l"/>
              </a:tabLst>
            </a:pPr>
            <a:endParaRPr lang="ru-RU" sz="3600" b="1" dirty="0" smtClean="0">
              <a:latin typeface="Monotype Corsiva" pitchFamily="66" charset="0"/>
              <a:cs typeface="Arial" pitchFamily="34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186113" algn="ctr"/>
                <a:tab pos="5391150" algn="l"/>
              </a:tabLst>
            </a:pPr>
            <a:endParaRPr lang="ru-RU" sz="1600" b="1" dirty="0" smtClean="0">
              <a:latin typeface="Monotype Corsiva" pitchFamily="66" charset="0"/>
              <a:cs typeface="Arial" pitchFamily="34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186113" algn="ctr"/>
                <a:tab pos="5391150" algn="l"/>
              </a:tabLst>
            </a:pPr>
            <a:r>
              <a:rPr lang="ru-RU" sz="2800" b="1" dirty="0" smtClean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В проекте бюджета сельского поселения по разделу «Охрана окружающей среды» предусмотрены бюджетные ассигнования в сумме </a:t>
            </a:r>
            <a:r>
              <a:rPr lang="ru-RU" sz="2800" b="1" dirty="0" smtClean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3,0тыс</a:t>
            </a:r>
            <a:r>
              <a:rPr lang="ru-RU" sz="2800" b="1" dirty="0" smtClean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. рублей на 2018 год и на плановый период 2019 и 2020 годов </a:t>
            </a:r>
            <a:r>
              <a:rPr lang="ru-RU" sz="2800" b="1" dirty="0" smtClean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1,0 </a:t>
            </a:r>
            <a:r>
              <a:rPr lang="ru-RU" sz="2800" b="1" dirty="0" smtClean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тысяч рублей ежегодно.</a:t>
            </a:r>
            <a:endParaRPr lang="ru-RU" sz="1200" b="1" dirty="0" smtClean="0">
              <a:latin typeface="Monotype Corsiva" pitchFamily="66" charset="0"/>
              <a:cs typeface="Arial" pitchFamily="34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186113" algn="ctr"/>
                <a:tab pos="5391150" algn="l"/>
              </a:tabLst>
            </a:pPr>
            <a:r>
              <a:rPr lang="ru-RU" sz="2800" b="1" u="sng" dirty="0" smtClean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Расходы по разделу будут направлены на:</a:t>
            </a:r>
            <a:endParaRPr lang="ru-RU" sz="1200" b="1" u="sng" dirty="0" smtClean="0">
              <a:latin typeface="Monotype Corsiva" pitchFamily="66" charset="0"/>
              <a:cs typeface="Arial" pitchFamily="34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3186113" algn="ctr"/>
                <a:tab pos="5391150" algn="l"/>
              </a:tabLst>
            </a:pPr>
            <a:r>
              <a:rPr lang="ru-RU" sz="2800" b="1" dirty="0" smtClean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-создание комплексной системы управления твердыми бытовыми отходами и вторичными материальными ресурсами.</a:t>
            </a:r>
            <a:endParaRPr lang="ru-RU" sz="3600" b="1" dirty="0" smtClean="0"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5786" y="1594056"/>
            <a:ext cx="1928826" cy="10849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00826" y="1619647"/>
            <a:ext cx="2000264" cy="1125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82330" y="1643050"/>
            <a:ext cx="1836464" cy="1285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99392"/>
            <a:ext cx="9144000" cy="7056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0"/>
            <a:ext cx="8822836" cy="7509748"/>
          </a:xfrm>
          <a:prstGeom prst="rect">
            <a:avLst/>
          </a:prstGeom>
          <a:solidFill>
            <a:srgbClr val="FFFF00"/>
          </a:solidFill>
          <a:effectLst>
            <a:softEdge rad="635000"/>
          </a:effectLst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latin typeface="Monotype Corsiva" pitchFamily="66" charset="0"/>
            </a:endParaRPr>
          </a:p>
          <a:p>
            <a:pPr algn="ctr"/>
            <a:endParaRPr lang="ru-RU" sz="2400" b="1" dirty="0" smtClean="0">
              <a:latin typeface="Monotype Corsiva" pitchFamily="66" charset="0"/>
            </a:endParaRPr>
          </a:p>
          <a:p>
            <a:pPr algn="ctr"/>
            <a:endParaRPr lang="ru-RU" sz="2400" b="1" dirty="0" smtClean="0">
              <a:latin typeface="Monotype Corsiva" pitchFamily="66" charset="0"/>
            </a:endParaRPr>
          </a:p>
          <a:p>
            <a:pPr algn="ctr"/>
            <a:endParaRPr lang="ru-RU" sz="2400" b="1" dirty="0" smtClean="0">
              <a:latin typeface="Monotype Corsiva" pitchFamily="66" charset="0"/>
            </a:endParaRP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РАЗДЕЛ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«КУЛЬТУРА, КИНЕМАТОГРАФИЯ» </a:t>
            </a:r>
          </a:p>
          <a:p>
            <a:pPr algn="ctr"/>
            <a:r>
              <a:rPr lang="ru-RU" sz="2000" b="1" dirty="0" smtClean="0">
                <a:latin typeface="Monotype Corsiva" pitchFamily="66" charset="0"/>
              </a:rPr>
              <a:t>В проекте бюджета сельского поселения по разделу «Культура, кинематография» предусмотрены бюджетные ассигнования в 2018 году в сумме </a:t>
            </a:r>
            <a:r>
              <a:rPr lang="ru-RU" sz="2000" b="1" dirty="0" smtClean="0">
                <a:latin typeface="Monotype Corsiva" pitchFamily="66" charset="0"/>
              </a:rPr>
              <a:t>5486,7 </a:t>
            </a:r>
            <a:r>
              <a:rPr lang="ru-RU" sz="2000" b="1" dirty="0" smtClean="0">
                <a:latin typeface="Monotype Corsiva" pitchFamily="66" charset="0"/>
              </a:rPr>
              <a:t>тыс. рублей, в 2019 году в сумме </a:t>
            </a:r>
            <a:r>
              <a:rPr lang="ru-RU" sz="2000" b="1" dirty="0" smtClean="0">
                <a:latin typeface="Monotype Corsiva" pitchFamily="66" charset="0"/>
              </a:rPr>
              <a:t>5228,3 </a:t>
            </a:r>
            <a:r>
              <a:rPr lang="ru-RU" sz="2000" b="1" dirty="0" smtClean="0">
                <a:latin typeface="Monotype Corsiva" pitchFamily="66" charset="0"/>
              </a:rPr>
              <a:t>тыс. рублей и в 2020 году в сумме </a:t>
            </a:r>
            <a:r>
              <a:rPr lang="ru-RU" sz="2000" b="1" dirty="0" smtClean="0">
                <a:latin typeface="Monotype Corsiva" pitchFamily="66" charset="0"/>
              </a:rPr>
              <a:t>4900,6 </a:t>
            </a:r>
            <a:r>
              <a:rPr lang="ru-RU" sz="2000" b="1" dirty="0" smtClean="0">
                <a:latin typeface="Monotype Corsiva" pitchFamily="66" charset="0"/>
              </a:rPr>
              <a:t>тыс. рублей.</a:t>
            </a:r>
          </a:p>
          <a:p>
            <a:pPr algn="ctr"/>
            <a:r>
              <a:rPr lang="ru-RU" sz="2000" b="1" dirty="0" smtClean="0">
                <a:latin typeface="Monotype Corsiva" pitchFamily="66" charset="0"/>
              </a:rPr>
              <a:t>Расходы по разделу будут направлены на:</a:t>
            </a:r>
          </a:p>
          <a:p>
            <a:pPr algn="ctr"/>
            <a:r>
              <a:rPr lang="ru-RU" sz="2000" b="1" dirty="0" smtClean="0">
                <a:latin typeface="Monotype Corsiva" pitchFamily="66" charset="0"/>
              </a:rPr>
              <a:t>финансовое обеспечение выполнения муниципальных заданий бюджетными и автономными учреждениями культуры в 2019-2020 годах, что позволит реализовать мероприятия по сохранению, использованию и популяризации объектов культурного наследия (памятников истории и культуры), находящихся в собственности сельского поселения, оказать поддержку учреждениям культуры в целях качественного предоставления населению поселения государственных (муниципальных) услуг в сфере культуры;                                                                    </a:t>
            </a:r>
          </a:p>
          <a:p>
            <a:pPr algn="ctr"/>
            <a:r>
              <a:rPr lang="ru-RU" sz="2000" b="1" dirty="0" smtClean="0">
                <a:latin typeface="Monotype Corsiva" pitchFamily="66" charset="0"/>
              </a:rPr>
              <a:t>-во исполнение Указа Президента Российской Федерации от 07.05.2012 года № 597, а также в соответствии с постановлением Администрации </a:t>
            </a:r>
            <a:r>
              <a:rPr lang="ru-RU" sz="2000" b="1" dirty="0" smtClean="0">
                <a:latin typeface="Monotype Corsiva" pitchFamily="66" charset="0"/>
              </a:rPr>
              <a:t>Калининского </a:t>
            </a:r>
            <a:r>
              <a:rPr lang="ru-RU" sz="2000" b="1" dirty="0" smtClean="0">
                <a:latin typeface="Monotype Corsiva" pitchFamily="66" charset="0"/>
              </a:rPr>
              <a:t>сельского поселения от </a:t>
            </a:r>
            <a:r>
              <a:rPr lang="ru-RU" sz="2000" b="1" dirty="0" smtClean="0">
                <a:latin typeface="Monotype Corsiva" pitchFamily="66" charset="0"/>
              </a:rPr>
              <a:t>10.07.2013 </a:t>
            </a:r>
            <a:r>
              <a:rPr lang="ru-RU" sz="2000" b="1" dirty="0" smtClean="0">
                <a:latin typeface="Monotype Corsiva" pitchFamily="66" charset="0"/>
              </a:rPr>
              <a:t>года № </a:t>
            </a:r>
            <a:r>
              <a:rPr lang="ru-RU" sz="2000" b="1" dirty="0" smtClean="0">
                <a:latin typeface="Monotype Corsiva" pitchFamily="66" charset="0"/>
              </a:rPr>
              <a:t>39 </a:t>
            </a:r>
            <a:r>
              <a:rPr lang="ru-RU" sz="2000" b="1" dirty="0" smtClean="0">
                <a:latin typeface="Monotype Corsiva" pitchFamily="66" charset="0"/>
              </a:rPr>
              <a:t>«Об утверждении Плана мероприятий («дорожной карты») «Изменения в отраслях социальной сферы, направленные на повышение эффективности сферы культуры в </a:t>
            </a:r>
            <a:r>
              <a:rPr lang="ru-RU" sz="2000" b="1" dirty="0" smtClean="0">
                <a:latin typeface="Monotype Corsiva" pitchFamily="66" charset="0"/>
              </a:rPr>
              <a:t>Калининском сельском </a:t>
            </a:r>
            <a:r>
              <a:rPr lang="ru-RU" sz="2000" b="1" dirty="0" smtClean="0">
                <a:latin typeface="Monotype Corsiva" pitchFamily="66" charset="0"/>
              </a:rPr>
              <a:t>поселении».</a:t>
            </a:r>
            <a:endParaRPr lang="ru-RU" sz="2400" b="1" dirty="0" smtClean="0">
              <a:latin typeface="Monotype Corsiva" pitchFamily="66" charset="0"/>
            </a:endParaRPr>
          </a:p>
          <a:p>
            <a:endParaRPr lang="ru-RU" dirty="0"/>
          </a:p>
        </p:txBody>
      </p: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865421">
            <a:off x="1223940" y="265616"/>
            <a:ext cx="1475699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14744" y="378"/>
            <a:ext cx="1928826" cy="1445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665529">
            <a:off x="6562144" y="314247"/>
            <a:ext cx="2136336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57158" y="0"/>
            <a:ext cx="8501122" cy="575542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softEdge rad="635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Monotype Corsiva" pitchFamily="66" charset="0"/>
              </a:rPr>
              <a:t>РАЗДЕЛ</a:t>
            </a:r>
          </a:p>
          <a:p>
            <a:pPr algn="ctr"/>
            <a:r>
              <a:rPr lang="ru-RU" sz="3600" b="1" dirty="0" smtClean="0">
                <a:latin typeface="Monotype Corsiva" pitchFamily="66" charset="0"/>
              </a:rPr>
              <a:t>«ОБРАЗОВАНИЕ»</a:t>
            </a:r>
          </a:p>
          <a:p>
            <a:pPr algn="ctr"/>
            <a:endParaRPr lang="ru-RU" sz="3600" b="1" dirty="0" smtClean="0">
              <a:latin typeface="Monotype Corsiva" pitchFamily="66" charset="0"/>
            </a:endParaRPr>
          </a:p>
          <a:p>
            <a:pPr algn="ctr"/>
            <a:endParaRPr lang="ru-RU" sz="3600" b="1" dirty="0" smtClean="0">
              <a:latin typeface="Monotype Corsiva" pitchFamily="66" charset="0"/>
            </a:endParaRPr>
          </a:p>
          <a:p>
            <a:pPr algn="ctr"/>
            <a:r>
              <a:rPr lang="ru-RU" sz="3600" b="1" dirty="0" smtClean="0">
                <a:latin typeface="Monotype Corsiva" pitchFamily="66" charset="0"/>
              </a:rPr>
              <a:t> </a:t>
            </a:r>
          </a:p>
          <a:p>
            <a:pPr algn="ctr"/>
            <a:r>
              <a:rPr lang="ru-RU" sz="2800" b="1" dirty="0" smtClean="0">
                <a:latin typeface="Monotype Corsiva" pitchFamily="66" charset="0"/>
              </a:rPr>
              <a:t>Расходы по разделу направлены на профессиональную подготовку, переподготовку и повышения квалификации лиц, замещающие должности муниципальных служащих в рамках внепрограммных расходов муниципальных органов  </a:t>
            </a:r>
            <a:r>
              <a:rPr lang="ru-RU" sz="2800" b="1" dirty="0" smtClean="0">
                <a:latin typeface="Monotype Corsiva" pitchFamily="66" charset="0"/>
              </a:rPr>
              <a:t>Калининского </a:t>
            </a:r>
            <a:r>
              <a:rPr lang="ru-RU" sz="2800" b="1" dirty="0" smtClean="0">
                <a:latin typeface="Monotype Corsiva" pitchFamily="66" charset="0"/>
              </a:rPr>
              <a:t>сельского поселения на </a:t>
            </a:r>
            <a:r>
              <a:rPr lang="ru-RU" sz="2800" b="1" dirty="0" smtClean="0">
                <a:latin typeface="Monotype Corsiva" pitchFamily="66" charset="0"/>
              </a:rPr>
              <a:t>2018г.-44,0 </a:t>
            </a:r>
            <a:r>
              <a:rPr lang="ru-RU" sz="2800" b="1" dirty="0" err="1" smtClean="0">
                <a:latin typeface="Monotype Corsiva" pitchFamily="66" charset="0"/>
              </a:rPr>
              <a:t>тыс.руб</a:t>
            </a:r>
            <a:r>
              <a:rPr lang="ru-RU" sz="2800" b="1" dirty="0" smtClean="0">
                <a:latin typeface="Monotype Corsiva" pitchFamily="66" charset="0"/>
              </a:rPr>
              <a:t>. </a:t>
            </a:r>
            <a:r>
              <a:rPr lang="ru-RU" sz="2800" b="1" dirty="0" smtClean="0">
                <a:latin typeface="Monotype Corsiva" pitchFamily="66" charset="0"/>
              </a:rPr>
              <a:t>2019 </a:t>
            </a:r>
            <a:r>
              <a:rPr lang="ru-RU" sz="2800" b="1" dirty="0" smtClean="0">
                <a:latin typeface="Monotype Corsiva" pitchFamily="66" charset="0"/>
              </a:rPr>
              <a:t>-2020 </a:t>
            </a:r>
            <a:r>
              <a:rPr lang="ru-RU" sz="2800" b="1" dirty="0" smtClean="0">
                <a:latin typeface="Monotype Corsiva" pitchFamily="66" charset="0"/>
              </a:rPr>
              <a:t>годы в сумме </a:t>
            </a:r>
            <a:r>
              <a:rPr lang="ru-RU" sz="2800" b="1" dirty="0" smtClean="0">
                <a:latin typeface="Monotype Corsiva" pitchFamily="66" charset="0"/>
              </a:rPr>
              <a:t>3,0 </a:t>
            </a:r>
            <a:r>
              <a:rPr lang="ru-RU" sz="2800" b="1" dirty="0" smtClean="0">
                <a:latin typeface="Monotype Corsiva" pitchFamily="66" charset="0"/>
              </a:rPr>
              <a:t>тыс. рублей ежегодно.</a:t>
            </a:r>
          </a:p>
          <a:p>
            <a:endParaRPr lang="ru-RU" sz="2000" dirty="0"/>
          </a:p>
        </p:txBody>
      </p:sp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01702">
            <a:off x="314405" y="487476"/>
            <a:ext cx="2535408" cy="20214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1142984"/>
            <a:ext cx="2260763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75029">
            <a:off x="6497648" y="615775"/>
            <a:ext cx="2428892" cy="1796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36" y="5357826"/>
            <a:ext cx="2697425" cy="1500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27385"/>
            <a:ext cx="9144000" cy="6664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2214514" y="142852"/>
            <a:ext cx="6929486" cy="649408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softEdge rad="6350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Monotype Corsiva" pitchFamily="66" charset="0"/>
              </a:rPr>
              <a:t>Раздел «</a:t>
            </a:r>
            <a:r>
              <a:rPr lang="ru-RU" sz="4000" b="1" dirty="0" err="1" smtClean="0">
                <a:latin typeface="Monotype Corsiva" pitchFamily="66" charset="0"/>
              </a:rPr>
              <a:t>Энергоэфективность</a:t>
            </a:r>
            <a:r>
              <a:rPr lang="ru-RU" sz="4000" b="1" dirty="0" smtClean="0">
                <a:latin typeface="Monotype Corsiva" pitchFamily="66" charset="0"/>
              </a:rPr>
              <a:t> и развитие энергетики» </a:t>
            </a:r>
            <a:endParaRPr lang="ru-RU" sz="2800" b="1" dirty="0" smtClean="0">
              <a:latin typeface="Monotype Corsiva" pitchFamily="66" charset="0"/>
            </a:endParaRPr>
          </a:p>
          <a:p>
            <a:pPr algn="ctr"/>
            <a:r>
              <a:rPr lang="ru-RU" sz="2800" b="1" dirty="0" smtClean="0">
                <a:latin typeface="Monotype Corsiva" pitchFamily="66" charset="0"/>
              </a:rPr>
              <a:t>Объем финансирование на муниципальную программу в проекте бюджета  </a:t>
            </a:r>
            <a:r>
              <a:rPr lang="ru-RU" sz="2800" b="1" dirty="0" smtClean="0">
                <a:latin typeface="Monotype Corsiva" pitchFamily="66" charset="0"/>
              </a:rPr>
              <a:t>Калининского </a:t>
            </a:r>
            <a:r>
              <a:rPr lang="ru-RU" sz="2800" b="1" dirty="0" smtClean="0">
                <a:latin typeface="Monotype Corsiva" pitchFamily="66" charset="0"/>
              </a:rPr>
              <a:t>сельского поселения запланировано в сумме </a:t>
            </a:r>
            <a:r>
              <a:rPr lang="ru-RU" sz="2800" b="1" dirty="0" smtClean="0">
                <a:latin typeface="Monotype Corsiva" pitchFamily="66" charset="0"/>
              </a:rPr>
              <a:t>126,0 </a:t>
            </a:r>
            <a:r>
              <a:rPr lang="ru-RU" sz="2800" b="1" dirty="0" smtClean="0">
                <a:latin typeface="Monotype Corsiva" pitchFamily="66" charset="0"/>
              </a:rPr>
              <a:t>тыс. рублей. </a:t>
            </a:r>
          </a:p>
          <a:p>
            <a:pPr algn="ctr"/>
            <a:r>
              <a:rPr lang="ru-RU" sz="2800" b="1" u="sng" dirty="0" smtClean="0">
                <a:latin typeface="Monotype Corsiva" pitchFamily="66" charset="0"/>
              </a:rPr>
              <a:t>Задачи муниципальной программы: </a:t>
            </a:r>
          </a:p>
          <a:p>
            <a:pPr>
              <a:buFontTx/>
              <a:buChar char="-"/>
            </a:pPr>
            <a:r>
              <a:rPr lang="ru-RU" sz="2800" b="1" dirty="0" smtClean="0">
                <a:latin typeface="Monotype Corsiva" pitchFamily="66" charset="0"/>
              </a:rPr>
              <a:t>реализация организационных мероприятий по энергосбережению и повышению энергетической эффективности; </a:t>
            </a:r>
          </a:p>
          <a:p>
            <a:pPr>
              <a:buFontTx/>
              <a:buChar char="-"/>
            </a:pPr>
            <a:r>
              <a:rPr lang="ru-RU" sz="2800" b="1" dirty="0" smtClean="0">
                <a:latin typeface="Monotype Corsiva" pitchFamily="66" charset="0"/>
              </a:rPr>
              <a:t>оснащение приборами учета использования энергетических ресурсов; </a:t>
            </a:r>
          </a:p>
          <a:p>
            <a:r>
              <a:rPr lang="ru-RU" sz="2800" b="1" dirty="0" smtClean="0">
                <a:latin typeface="Monotype Corsiva" pitchFamily="66" charset="0"/>
              </a:rPr>
              <a:t>- повышение эффективности системы электроснабжения.</a:t>
            </a:r>
            <a:endParaRPr lang="ru-RU" sz="2800" b="1" dirty="0">
              <a:latin typeface="Monotype Corsiva" pitchFamily="66" charset="0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244573"/>
            <a:ext cx="2643174" cy="17555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751154"/>
            <a:ext cx="2241699" cy="12609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71400"/>
            <a:ext cx="9144000" cy="70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642910" y="0"/>
            <a:ext cx="7929618" cy="5324535"/>
          </a:xfrm>
          <a:prstGeom prst="rect">
            <a:avLst/>
          </a:prstGeom>
          <a:solidFill>
            <a:schemeClr val="accent4">
              <a:lumMod val="75000"/>
            </a:schemeClr>
          </a:solidFill>
          <a:effectLst>
            <a:softEdge rad="635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Monotype Corsiva" pitchFamily="66" charset="0"/>
              </a:rPr>
              <a:t>РАЗДЕЛ</a:t>
            </a:r>
          </a:p>
          <a:p>
            <a:pPr algn="ctr"/>
            <a:r>
              <a:rPr lang="ru-RU" sz="2800" b="1" dirty="0" smtClean="0">
                <a:latin typeface="Monotype Corsiva" pitchFamily="66" charset="0"/>
              </a:rPr>
              <a:t>«ФИЗИЧЕСКАЯ КУЛЬТУРА И СПОРТ»</a:t>
            </a:r>
          </a:p>
          <a:p>
            <a:pPr algn="ctr"/>
            <a:endParaRPr lang="ru-RU" sz="2000" b="1" dirty="0" smtClean="0">
              <a:latin typeface="Monotype Corsiva" pitchFamily="66" charset="0"/>
            </a:endParaRPr>
          </a:p>
          <a:p>
            <a:pPr algn="ctr"/>
            <a:endParaRPr lang="ru-RU" sz="2400" b="1" dirty="0" smtClean="0">
              <a:latin typeface="Monotype Corsiva" pitchFamily="66" charset="0"/>
            </a:endParaRPr>
          </a:p>
          <a:p>
            <a:pPr algn="ctr"/>
            <a:endParaRPr lang="ru-RU" sz="2400" b="1" dirty="0" smtClean="0">
              <a:latin typeface="Monotype Corsiva" pitchFamily="66" charset="0"/>
            </a:endParaRPr>
          </a:p>
          <a:p>
            <a:pPr algn="ctr"/>
            <a:endParaRPr lang="ru-RU" sz="2400" b="1" dirty="0" smtClean="0">
              <a:latin typeface="Monotype Corsiva" pitchFamily="66" charset="0"/>
            </a:endParaRPr>
          </a:p>
          <a:p>
            <a:pPr algn="ctr"/>
            <a:endParaRPr lang="ru-RU" sz="2400" b="1" dirty="0" smtClean="0">
              <a:latin typeface="Monotype Corsiva" pitchFamily="66" charset="0"/>
            </a:endParaRP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 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В проекте бюджета сельского поселения по разделу «Физическая культура и спорт» предусмотрены бюджетные ассигнования в 2018 году – </a:t>
            </a:r>
            <a:r>
              <a:rPr lang="ru-RU" sz="2400" b="1" dirty="0" smtClean="0">
                <a:latin typeface="Monotype Corsiva" pitchFamily="66" charset="0"/>
              </a:rPr>
              <a:t>15,0 </a:t>
            </a:r>
            <a:r>
              <a:rPr lang="ru-RU" sz="2400" b="1" dirty="0" smtClean="0">
                <a:latin typeface="Monotype Corsiva" pitchFamily="66" charset="0"/>
              </a:rPr>
              <a:t>тыс. рублей, в 2019 году – </a:t>
            </a:r>
            <a:r>
              <a:rPr lang="ru-RU" sz="2400" b="1" dirty="0" smtClean="0">
                <a:latin typeface="Monotype Corsiva" pitchFamily="66" charset="0"/>
              </a:rPr>
              <a:t>25,0 </a:t>
            </a:r>
            <a:r>
              <a:rPr lang="ru-RU" sz="2400" b="1" dirty="0" smtClean="0">
                <a:latin typeface="Monotype Corsiva" pitchFamily="66" charset="0"/>
              </a:rPr>
              <a:t>тыс. рублей и в 2020 году – </a:t>
            </a:r>
            <a:r>
              <a:rPr lang="ru-RU" sz="2400" b="1" dirty="0" smtClean="0">
                <a:latin typeface="Monotype Corsiva" pitchFamily="66" charset="0"/>
              </a:rPr>
              <a:t>25,0 </a:t>
            </a:r>
            <a:r>
              <a:rPr lang="ru-RU" sz="2400" b="1" dirty="0" smtClean="0">
                <a:latin typeface="Monotype Corsiva" pitchFamily="66" charset="0"/>
              </a:rPr>
              <a:t>тыс. рублей.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            - на исполнение календарного плана официальных физкультурных и спортивных мероприятий поселения</a:t>
            </a:r>
            <a:endParaRPr lang="ru-RU" sz="2000" b="1" dirty="0">
              <a:latin typeface="Monotype Corsiva" pitchFamily="66" charset="0"/>
            </a:endParaRPr>
          </a:p>
        </p:txBody>
      </p:sp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985535"/>
            <a:ext cx="3076575" cy="18273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72198" y="1115608"/>
            <a:ext cx="2786082" cy="15671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57439" y="1012005"/>
            <a:ext cx="3000396" cy="19982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75101"/>
            <a:ext cx="9144000" cy="7176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Овал 7"/>
          <p:cNvSpPr/>
          <p:nvPr/>
        </p:nvSpPr>
        <p:spPr>
          <a:xfrm>
            <a:off x="2214546" y="3929066"/>
            <a:ext cx="4429156" cy="2286040"/>
          </a:xfrm>
          <a:prstGeom prst="ellips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Monotype Corsiva" pitchFamily="66" charset="0"/>
              </a:rPr>
              <a:t>Муниципальных программ </a:t>
            </a:r>
            <a:r>
              <a:rPr lang="ru-RU" sz="2000" b="1" dirty="0" smtClean="0">
                <a:solidFill>
                  <a:schemeClr val="tx1"/>
                </a:solidFill>
                <a:latin typeface="Monotype Corsiva" pitchFamily="66" charset="0"/>
              </a:rPr>
              <a:t>Калининского  </a:t>
            </a:r>
            <a:r>
              <a:rPr lang="ru-RU" sz="2000" b="1" dirty="0" smtClean="0">
                <a:solidFill>
                  <a:schemeClr val="tx1"/>
                </a:solidFill>
                <a:latin typeface="Monotype Corsiva" pitchFamily="66" charset="0"/>
              </a:rPr>
              <a:t>сельского поселения на достижение целей и задач социально экономического развития сельского поселения</a:t>
            </a:r>
            <a:endParaRPr lang="ru-RU" sz="20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43208" y="0"/>
            <a:ext cx="6000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Monotype Corsiva" pitchFamily="66" charset="0"/>
              </a:rPr>
              <a:t>Проект Решения «О бюджете </a:t>
            </a:r>
            <a:r>
              <a:rPr lang="ru-RU" sz="2400" b="1" dirty="0" smtClean="0">
                <a:latin typeface="Monotype Corsiva" pitchFamily="66" charset="0"/>
              </a:rPr>
              <a:t>Калининского  </a:t>
            </a:r>
            <a:r>
              <a:rPr lang="ru-RU" sz="2400" b="1" dirty="0" smtClean="0">
                <a:latin typeface="Monotype Corsiva" pitchFamily="66" charset="0"/>
              </a:rPr>
              <a:t>сельского поселения на 2018 год и плановый период 2019 и 2020годов»</a:t>
            </a:r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14678" y="1000108"/>
            <a:ext cx="2653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Проект подготовлен:</a:t>
            </a:r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0" y="1428736"/>
            <a:ext cx="4643438" cy="2714644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Monotype Corsiva" pitchFamily="66" charset="0"/>
              </a:rPr>
              <a:t>На основе основных направлениях Бюджетной и налоговой политики </a:t>
            </a:r>
            <a:r>
              <a:rPr lang="ru-RU" sz="2000" b="1" dirty="0" smtClean="0">
                <a:solidFill>
                  <a:schemeClr val="tx1"/>
                </a:solidFill>
                <a:latin typeface="Monotype Corsiva" pitchFamily="66" charset="0"/>
              </a:rPr>
              <a:t>Калининского </a:t>
            </a:r>
            <a:r>
              <a:rPr lang="ru-RU" sz="2000" b="1" dirty="0" smtClean="0">
                <a:solidFill>
                  <a:schemeClr val="tx1"/>
                </a:solidFill>
                <a:latin typeface="Monotype Corsiva" pitchFamily="66" charset="0"/>
              </a:rPr>
              <a:t>сельского поселения на 2018 -2020годов. </a:t>
            </a:r>
            <a:endParaRPr lang="ru-RU" sz="20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714876" y="1428736"/>
            <a:ext cx="4429124" cy="2571768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Monotype Corsiva" pitchFamily="66" charset="0"/>
              </a:rPr>
              <a:t>Предварительных итогах социально-экономического развития за истекший период текущего финансового года и ожидаемые итоги социально-экономического развития за текущий финансовый год</a:t>
            </a:r>
            <a:endParaRPr lang="ru-RU" sz="20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034" y="6150114"/>
            <a:ext cx="8215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Monotype Corsiva" pitchFamily="66" charset="0"/>
              </a:rPr>
              <a:t>Особенностью подготовки проекта к трехстороннему бюджетному планированию в соответствии с требованиями Законодательства  РФ</a:t>
            </a:r>
            <a:endParaRPr lang="ru-RU" sz="20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14283" y="0"/>
            <a:ext cx="8929718" cy="6617196"/>
          </a:xfrm>
          <a:prstGeom prst="rect">
            <a:avLst/>
          </a:prstGeom>
          <a:solidFill>
            <a:srgbClr val="92D050"/>
          </a:solidFill>
          <a:effectLst>
            <a:softEdge rad="635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Monotype Corsiva" pitchFamily="66" charset="0"/>
              </a:rPr>
              <a:t>РАЗДЕЛ</a:t>
            </a:r>
          </a:p>
          <a:p>
            <a:pPr algn="ctr"/>
            <a:r>
              <a:rPr lang="ru-RU" sz="3200" b="1" dirty="0" smtClean="0">
                <a:latin typeface="Monotype Corsiva" pitchFamily="66" charset="0"/>
              </a:rPr>
              <a:t>«ОБЩЕГОСУДАРСТВЕННЫЕ ВОПРОСЫ»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 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В проекте бюджета  </a:t>
            </a:r>
            <a:r>
              <a:rPr lang="ru-RU" sz="2400" b="1" dirty="0" smtClean="0">
                <a:latin typeface="Monotype Corsiva" pitchFamily="66" charset="0"/>
              </a:rPr>
              <a:t>Калининского </a:t>
            </a:r>
            <a:r>
              <a:rPr lang="ru-RU" sz="2400" b="1" dirty="0" smtClean="0">
                <a:latin typeface="Monotype Corsiva" pitchFamily="66" charset="0"/>
              </a:rPr>
              <a:t>сельского поселения на 2018 год по разделу предусмотрены бюджетные ассигнования в сумме </a:t>
            </a:r>
            <a:r>
              <a:rPr lang="ru-RU" sz="2400" b="1" dirty="0" smtClean="0">
                <a:latin typeface="Monotype Corsiva" pitchFamily="66" charset="0"/>
              </a:rPr>
              <a:t>4633,0 </a:t>
            </a:r>
            <a:r>
              <a:rPr lang="ru-RU" sz="2400" b="1" dirty="0" smtClean="0">
                <a:latin typeface="Monotype Corsiva" pitchFamily="66" charset="0"/>
              </a:rPr>
              <a:t>тыс. рублей в 2019 году  </a:t>
            </a:r>
            <a:r>
              <a:rPr lang="ru-RU" sz="2400" b="1" dirty="0" smtClean="0">
                <a:latin typeface="Monotype Corsiva" pitchFamily="66" charset="0"/>
              </a:rPr>
              <a:t>3274,1  </a:t>
            </a:r>
            <a:r>
              <a:rPr lang="ru-RU" sz="2400" b="1" dirty="0" smtClean="0">
                <a:latin typeface="Monotype Corsiva" pitchFamily="66" charset="0"/>
              </a:rPr>
              <a:t>тыс. рублей и в 2020 году  </a:t>
            </a:r>
            <a:r>
              <a:rPr lang="ru-RU" sz="2400" b="1" dirty="0" smtClean="0">
                <a:latin typeface="Monotype Corsiva" pitchFamily="66" charset="0"/>
              </a:rPr>
              <a:t>3241,2тыс</a:t>
            </a:r>
            <a:r>
              <a:rPr lang="ru-RU" sz="2400" b="1" dirty="0" smtClean="0">
                <a:latin typeface="Monotype Corsiva" pitchFamily="66" charset="0"/>
              </a:rPr>
              <a:t>. рублей. </a:t>
            </a:r>
          </a:p>
          <a:p>
            <a:pPr algn="ctr"/>
            <a:r>
              <a:rPr lang="ru-RU" sz="2400" b="1" u="sng" dirty="0" smtClean="0">
                <a:latin typeface="Monotype Corsiva" pitchFamily="66" charset="0"/>
              </a:rPr>
              <a:t>Расходы по разделу будут направлены на:</a:t>
            </a:r>
          </a:p>
          <a:p>
            <a:r>
              <a:rPr lang="ru-RU" sz="2400" b="1" dirty="0" smtClean="0">
                <a:latin typeface="Monotype Corsiva" pitchFamily="66" charset="0"/>
              </a:rPr>
              <a:t>- Финансовое обеспечение деятельности муниципальных органов        </a:t>
            </a:r>
            <a:r>
              <a:rPr lang="ru-RU" sz="2400" b="1" dirty="0" smtClean="0">
                <a:latin typeface="Monotype Corsiva" pitchFamily="66" charset="0"/>
              </a:rPr>
              <a:t>Калининского </a:t>
            </a:r>
            <a:r>
              <a:rPr lang="ru-RU" sz="2400" b="1" dirty="0" smtClean="0">
                <a:latin typeface="Monotype Corsiva" pitchFamily="66" charset="0"/>
              </a:rPr>
              <a:t>сельского поселения на 2018 год в сумме 4087,3 тыс. рублей в 2019году 3708,8 тыс. рублей в 2020 г оду 3272,5тыс. рублей.</a:t>
            </a:r>
          </a:p>
          <a:p>
            <a:r>
              <a:rPr lang="ru-RU" sz="2400" b="1" dirty="0" smtClean="0">
                <a:latin typeface="Monotype Corsiva" pitchFamily="66" charset="0"/>
              </a:rPr>
              <a:t> - Уплата членских взносов в Ассоциацию экономического взаимодействия субъектов РФ Южного федерального округа «Юг» в сумме </a:t>
            </a:r>
            <a:r>
              <a:rPr lang="ru-RU" sz="2400" b="1" dirty="0" smtClean="0">
                <a:latin typeface="Monotype Corsiva" pitchFamily="66" charset="0"/>
              </a:rPr>
              <a:t>10,0 </a:t>
            </a:r>
            <a:r>
              <a:rPr lang="ru-RU" sz="2400" b="1" dirty="0" smtClean="0">
                <a:latin typeface="Monotype Corsiva" pitchFamily="66" charset="0"/>
              </a:rPr>
              <a:t>тыс. рублей</a:t>
            </a:r>
          </a:p>
          <a:p>
            <a:r>
              <a:rPr lang="ru-RU" sz="2400" b="1" dirty="0" smtClean="0">
                <a:latin typeface="Monotype Corsiva" pitchFamily="66" charset="0"/>
              </a:rPr>
              <a:t> - Уплата налога на имущество организаций и земельного налога на 2018 – 2020 год в сумме </a:t>
            </a:r>
            <a:r>
              <a:rPr lang="ru-RU" sz="2400" b="1" dirty="0" smtClean="0">
                <a:latin typeface="Monotype Corsiva" pitchFamily="66" charset="0"/>
              </a:rPr>
              <a:t>24,8 </a:t>
            </a:r>
            <a:r>
              <a:rPr lang="ru-RU" sz="2400" b="1" dirty="0" smtClean="0">
                <a:latin typeface="Monotype Corsiva" pitchFamily="66" charset="0"/>
              </a:rPr>
              <a:t>тыс</a:t>
            </a:r>
            <a:r>
              <a:rPr lang="ru-RU" sz="2400" b="1" dirty="0" smtClean="0">
                <a:latin typeface="Monotype Corsiva" pitchFamily="66" charset="0"/>
              </a:rPr>
              <a:t>. рублей ежегодно; </a:t>
            </a:r>
          </a:p>
          <a:p>
            <a:pPr>
              <a:buFontTx/>
              <a:buChar char="-"/>
            </a:pPr>
            <a:r>
              <a:rPr lang="ru-RU" sz="2400" b="1" dirty="0" smtClean="0">
                <a:latin typeface="Monotype Corsiva" pitchFamily="66" charset="0"/>
              </a:rPr>
              <a:t>Оценка  муниципального имущества, признание права и регулирование отношений по муниципальной собственности сельского поселения на 2018год в сумме  </a:t>
            </a:r>
            <a:r>
              <a:rPr lang="ru-RU" sz="2400" b="1" dirty="0" smtClean="0">
                <a:latin typeface="Monotype Corsiva" pitchFamily="66" charset="0"/>
              </a:rPr>
              <a:t>488,0 тыс</a:t>
            </a:r>
            <a:r>
              <a:rPr lang="ru-RU" sz="2400" b="1" dirty="0" smtClean="0">
                <a:latin typeface="Monotype Corsiva" pitchFamily="66" charset="0"/>
              </a:rPr>
              <a:t>. рублей;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00034" y="285728"/>
            <a:ext cx="8072494" cy="4770537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softEdge rad="6350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Monotype Corsiva" pitchFamily="66" charset="0"/>
              </a:rPr>
              <a:t>Раздел «Обеспечение общественного порядка и противодействие преступности» </a:t>
            </a:r>
          </a:p>
          <a:p>
            <a:pPr algn="ctr"/>
            <a:endParaRPr lang="ru-RU" sz="2400" b="1" dirty="0" smtClean="0">
              <a:latin typeface="Monotype Corsiva" pitchFamily="66" charset="0"/>
            </a:endParaRP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В муниципальную программу входит три подпрограммы: - Противодействие коррупции на территории сельского поселения; - Противодействие экстремизма и терроризма на территории сельского поселения; - Комплексные меры противодействия злоупотреблению наркотиков и их незаконному обороту. - Общий объем финансирование муниципальной программы в проекте бюджета  </a:t>
            </a:r>
            <a:r>
              <a:rPr lang="ru-RU" sz="2400" b="1" dirty="0" smtClean="0">
                <a:latin typeface="Monotype Corsiva" pitchFamily="66" charset="0"/>
              </a:rPr>
              <a:t>Калининского </a:t>
            </a:r>
            <a:r>
              <a:rPr lang="ru-RU" sz="2400" b="1" dirty="0" smtClean="0">
                <a:latin typeface="Monotype Corsiva" pitchFamily="66" charset="0"/>
              </a:rPr>
              <a:t>сельского поселения на 2018  год </a:t>
            </a:r>
            <a:r>
              <a:rPr lang="ru-RU" sz="2400" b="1" dirty="0" smtClean="0">
                <a:latin typeface="Monotype Corsiva" pitchFamily="66" charset="0"/>
              </a:rPr>
              <a:t>1,0 </a:t>
            </a:r>
            <a:r>
              <a:rPr lang="ru-RU" sz="2400" b="1" dirty="0" smtClean="0">
                <a:latin typeface="Monotype Corsiva" pitchFamily="66" charset="0"/>
              </a:rPr>
              <a:t>тысяч рублей и плановый период 2019 и  2020 годов в объеме </a:t>
            </a:r>
            <a:r>
              <a:rPr lang="ru-RU" sz="2400" b="1" dirty="0" smtClean="0">
                <a:latin typeface="Monotype Corsiva" pitchFamily="66" charset="0"/>
              </a:rPr>
              <a:t>1,0 тыс</a:t>
            </a:r>
            <a:r>
              <a:rPr lang="ru-RU" sz="2400" b="1" dirty="0" smtClean="0">
                <a:latin typeface="Monotype Corsiva" pitchFamily="66" charset="0"/>
              </a:rPr>
              <a:t>. рублей ежегодно</a:t>
            </a:r>
            <a:r>
              <a:rPr lang="ru-RU" sz="2400" b="1" dirty="0" smtClean="0">
                <a:latin typeface="Monotype Corsiva" pitchFamily="66" charset="0"/>
              </a:rPr>
              <a:t>. </a:t>
            </a:r>
            <a:endParaRPr lang="ru-RU" sz="2400" b="1" dirty="0">
              <a:latin typeface="Monotype Corsiva" pitchFamily="66" charset="0"/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4282" y="5056871"/>
            <a:ext cx="2589977" cy="14591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82096" y="4883161"/>
            <a:ext cx="2714644" cy="18065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44208" y="5179490"/>
            <a:ext cx="2411614" cy="12138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Социальная политика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ru-RU" sz="2400" i="1" dirty="0" smtClean="0">
                <a:solidFill>
                  <a:schemeClr val="accent4">
                    <a:lumMod val="75000"/>
                  </a:schemeClr>
                </a:solidFill>
              </a:rPr>
              <a:t>Выплаты государственной пенсии за выслугу лет лицам, замещающим муниципальные должности и должности муниципальной службы в рамках непрограммных расходов муниципальных органов </a:t>
            </a:r>
            <a:r>
              <a:rPr lang="ru-RU" sz="2400" i="1" dirty="0" smtClean="0">
                <a:solidFill>
                  <a:schemeClr val="accent4">
                    <a:lumMod val="75000"/>
                  </a:schemeClr>
                </a:solidFill>
              </a:rPr>
              <a:t>Калининского </a:t>
            </a:r>
            <a:r>
              <a:rPr lang="ru-RU" sz="2400" i="1" dirty="0" smtClean="0">
                <a:solidFill>
                  <a:schemeClr val="accent4">
                    <a:lumMod val="75000"/>
                  </a:schemeClr>
                </a:solidFill>
              </a:rPr>
              <a:t>сельского поселения предусмотрены согласно плановым назначениям в бюджете  </a:t>
            </a:r>
            <a:r>
              <a:rPr lang="ru-RU" sz="2400" i="1" dirty="0" smtClean="0">
                <a:solidFill>
                  <a:schemeClr val="accent4">
                    <a:lumMod val="75000"/>
                  </a:schemeClr>
                </a:solidFill>
              </a:rPr>
              <a:t>Калининского </a:t>
            </a:r>
            <a:r>
              <a:rPr lang="ru-RU" sz="2400" i="1" dirty="0" smtClean="0">
                <a:solidFill>
                  <a:schemeClr val="accent4">
                    <a:lumMod val="75000"/>
                  </a:schemeClr>
                </a:solidFill>
              </a:rPr>
              <a:t>сельского поселения на 2018 год в размере </a:t>
            </a:r>
            <a:r>
              <a:rPr lang="ru-RU" sz="2400" i="1" dirty="0" smtClean="0">
                <a:solidFill>
                  <a:schemeClr val="accent4">
                    <a:lumMod val="75000"/>
                  </a:schemeClr>
                </a:solidFill>
              </a:rPr>
              <a:t>150,0 </a:t>
            </a:r>
            <a:r>
              <a:rPr lang="ru-RU" sz="2400" i="1" dirty="0" smtClean="0">
                <a:solidFill>
                  <a:schemeClr val="accent4">
                    <a:lumMod val="75000"/>
                  </a:schemeClr>
                </a:solidFill>
              </a:rPr>
              <a:t>тысяч рублей на плановый период 2019-46,7 тысяч рублей на 2020 </a:t>
            </a:r>
            <a:r>
              <a:rPr lang="ru-RU" sz="2400" i="1" dirty="0" smtClean="0">
                <a:solidFill>
                  <a:schemeClr val="accent4">
                    <a:lumMod val="75000"/>
                  </a:schemeClr>
                </a:solidFill>
              </a:rPr>
              <a:t>год-100,0 </a:t>
            </a:r>
            <a:r>
              <a:rPr lang="ru-RU" sz="2400" i="1" dirty="0" smtClean="0">
                <a:solidFill>
                  <a:schemeClr val="accent4">
                    <a:lumMod val="75000"/>
                  </a:schemeClr>
                </a:solidFill>
              </a:rPr>
              <a:t>тысяч рублей.</a:t>
            </a:r>
            <a:endParaRPr lang="ru-RU" sz="2400" i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20609" y="476672"/>
            <a:ext cx="8715436" cy="387798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softEdge rad="635000"/>
          </a:effectLst>
        </p:spPr>
        <p:txBody>
          <a:bodyPr wrap="square" rtlCol="0">
            <a:spAutoFit/>
          </a:bodyPr>
          <a:lstStyle/>
          <a:p>
            <a:pPr lvl="0" indent="4572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Источники финансирования </a:t>
            </a:r>
          </a:p>
          <a:p>
            <a:pPr lvl="0" indent="4572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дефицита бюджета</a:t>
            </a:r>
            <a:endParaRPr lang="ru-RU" sz="3600" b="1" dirty="0" smtClean="0">
              <a:latin typeface="Monotype Corsiva" pitchFamily="66" charset="0"/>
              <a:cs typeface="Arial" pitchFamily="34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Калининского  </a:t>
            </a:r>
            <a:r>
              <a:rPr lang="ru-RU" sz="3600" b="1" dirty="0" smtClean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сельского поселения</a:t>
            </a: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600" b="1" dirty="0" smtClean="0">
              <a:latin typeface="Monotype Corsiva" pitchFamily="66" charset="0"/>
              <a:cs typeface="Arial" pitchFamily="34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000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Общий объем источников финансирования дефицита бюджета сельского поселения </a:t>
            </a: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000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прогнозируется в 2018-2020 годах в сумме 0,0 рублей.</a:t>
            </a:r>
            <a:endParaRPr lang="ru-RU" sz="3600" b="1" dirty="0" smtClean="0">
              <a:latin typeface="Monotype Corsiva" pitchFamily="66" charset="0"/>
              <a:cs typeface="Arial" pitchFamily="34" charset="0"/>
            </a:endParaRPr>
          </a:p>
          <a:p>
            <a:endParaRPr lang="ru-RU" b="1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5720" y="4065791"/>
            <a:ext cx="3286148" cy="21907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43240" y="4174399"/>
            <a:ext cx="2768895" cy="19382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86446" y="4246621"/>
            <a:ext cx="2827649" cy="17921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902109" y="0"/>
            <a:ext cx="7739619" cy="1200329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Monotype Corsiva" pitchFamily="66" charset="0"/>
              </a:rPr>
              <a:t>Основные параметры проекта бюджета </a:t>
            </a:r>
            <a:r>
              <a:rPr lang="ru-RU" sz="2400" b="1" dirty="0" smtClean="0">
                <a:latin typeface="Monotype Corsiva" pitchFamily="66" charset="0"/>
              </a:rPr>
              <a:t>Калининского </a:t>
            </a:r>
            <a:r>
              <a:rPr lang="ru-RU" sz="2400" b="1" dirty="0" smtClean="0">
                <a:latin typeface="Monotype Corsiva" pitchFamily="66" charset="0"/>
              </a:rPr>
              <a:t>сельского 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поселения на 2018 год и плановый период 2019и 2020 годов  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Предлагаются в соответствии с нижеприведенной таблицей</a:t>
            </a:r>
            <a:r>
              <a:rPr lang="ru-RU" sz="2000" b="1" dirty="0" smtClean="0">
                <a:latin typeface="Monotype Corsiva" pitchFamily="66" charset="0"/>
              </a:rPr>
              <a:t> </a:t>
            </a:r>
            <a:endParaRPr lang="ru-RU" sz="2000" b="1" dirty="0">
              <a:latin typeface="Monotype Corsiva" pitchFamily="66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9785234"/>
              </p:ext>
            </p:extLst>
          </p:nvPr>
        </p:nvGraphicFramePr>
        <p:xfrm>
          <a:off x="357120" y="1214423"/>
          <a:ext cx="8572597" cy="37490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406568"/>
                <a:gridCol w="1008112"/>
                <a:gridCol w="1139813"/>
                <a:gridCol w="1020427"/>
                <a:gridCol w="931057"/>
                <a:gridCol w="1045438"/>
                <a:gridCol w="949607"/>
                <a:gridCol w="1071575"/>
              </a:tblGrid>
              <a:tr h="341508">
                <a:tc rowSpan="2"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Показатель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Проект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36603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Бюджет</a:t>
                      </a:r>
                      <a:r>
                        <a:rPr lang="ru-RU" baseline="0" dirty="0" smtClean="0"/>
                        <a:t> 2017 года на 01.11.2017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Темп роста к 2017 г.</a:t>
                      </a:r>
                      <a:r>
                        <a:rPr lang="ru-RU" baseline="0" dirty="0" smtClean="0"/>
                        <a:t> 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Темп роста к 2018 г.</a:t>
                      </a:r>
                      <a:r>
                        <a:rPr lang="ru-RU" baseline="0" dirty="0" smtClean="0"/>
                        <a:t> %</a:t>
                      </a:r>
                      <a:endParaRPr lang="ru-RU" dirty="0" smtClean="0"/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Темп роста к 2019 г.</a:t>
                      </a:r>
                      <a:r>
                        <a:rPr lang="ru-RU" baseline="0" dirty="0" smtClean="0"/>
                        <a:t> %</a:t>
                      </a:r>
                      <a:endParaRPr lang="ru-RU" dirty="0" smtClean="0"/>
                    </a:p>
                    <a:p>
                      <a:pPr algn="ctr"/>
                      <a:endParaRPr lang="ru-RU" b="1" dirty="0"/>
                    </a:p>
                  </a:txBody>
                  <a:tcPr/>
                </a:tc>
              </a:tr>
              <a:tr h="34150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Доходы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10 763,9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11780,2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109,4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9204,4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78,1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8645,8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93,9</a:t>
                      </a:r>
                      <a:endParaRPr lang="ru-RU" dirty="0"/>
                    </a:p>
                  </a:txBody>
                  <a:tcPr/>
                </a:tc>
              </a:tr>
              <a:tr h="34150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Расходы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11 134,8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11780,2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105,7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9204,4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78,1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8645,8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93,9</a:t>
                      </a:r>
                      <a:endParaRPr lang="ru-RU" dirty="0"/>
                    </a:p>
                  </a:txBody>
                  <a:tcPr/>
                </a:tc>
              </a:tr>
              <a:tr h="110990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Источники финансирования дефицита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190,2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57158" y="4919008"/>
            <a:ext cx="5052986" cy="1631216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Monotype Corsiva" pitchFamily="66" charset="0"/>
              </a:rPr>
              <a:t>Структура доходов в 2018году останется прежней</a:t>
            </a:r>
          </a:p>
          <a:p>
            <a:r>
              <a:rPr lang="ru-RU" sz="2000" b="1" dirty="0" smtClean="0">
                <a:latin typeface="Monotype Corsiva" pitchFamily="66" charset="0"/>
              </a:rPr>
              <a:t>Наибольший удельный вес составит: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latin typeface="Monotype Corsiva" pitchFamily="66" charset="0"/>
              </a:rPr>
              <a:t>Земельный налог с юридических лиц – 100%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latin typeface="Monotype Corsiva" pitchFamily="66" charset="0"/>
              </a:rPr>
              <a:t>Земельный налог с физических лиц – 100%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latin typeface="Monotype Corsiva" pitchFamily="66" charset="0"/>
              </a:rPr>
              <a:t>Единый сельскохозяйственный налог – 40% </a:t>
            </a:r>
            <a:endParaRPr lang="ru-RU" sz="2000" b="1" dirty="0">
              <a:latin typeface="Monotype Corsiva" pitchFamily="66" charset="0"/>
            </a:endParaRPr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6831" y="5000636"/>
            <a:ext cx="1129511" cy="7858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4911338"/>
            <a:ext cx="1357322" cy="10179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9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0694" y="5492163"/>
            <a:ext cx="2189407" cy="13658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90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00892" y="5786454"/>
            <a:ext cx="1816180" cy="10715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643042" y="214290"/>
            <a:ext cx="6465231" cy="138499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atin typeface="Monotype Corsiva" pitchFamily="66" charset="0"/>
              </a:rPr>
              <a:t>ДОХОДЫ БЮДЖЕТА</a:t>
            </a:r>
          </a:p>
          <a:p>
            <a:pPr algn="ctr"/>
            <a:r>
              <a:rPr lang="ru-RU" sz="2800" b="1" dirty="0" smtClean="0">
                <a:latin typeface="Monotype Corsiva" pitchFamily="66" charset="0"/>
              </a:rPr>
              <a:t>Состоят из налоговых и неналоговых доходов, </a:t>
            </a:r>
          </a:p>
          <a:p>
            <a:pPr algn="ctr"/>
            <a:r>
              <a:rPr lang="ru-RU" sz="2800" b="1" dirty="0" smtClean="0">
                <a:latin typeface="Monotype Corsiva" pitchFamily="66" charset="0"/>
              </a:rPr>
              <a:t>а также безвозмездных поступлений</a:t>
            </a:r>
            <a:endParaRPr lang="ru-RU" sz="2800" b="1" dirty="0"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86116" y="1643050"/>
            <a:ext cx="2714644" cy="57150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Monotype Corsiva" pitchFamily="66" charset="0"/>
              </a:rPr>
              <a:t>ДОХОДЫ</a:t>
            </a:r>
            <a:endParaRPr lang="ru-RU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2571744"/>
            <a:ext cx="2786082" cy="7143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Monotype Corsiva" pitchFamily="66" charset="0"/>
              </a:rPr>
              <a:t>НАЛОГОВЫЕ</a:t>
            </a:r>
            <a:endParaRPr lang="ru-RU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00364" y="2571744"/>
            <a:ext cx="3143272" cy="7143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Monotype Corsiva" pitchFamily="66" charset="0"/>
              </a:rPr>
              <a:t>НЕНАЛОГОВЫЕ</a:t>
            </a:r>
            <a:endParaRPr lang="ru-RU" sz="32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43636" y="2571744"/>
            <a:ext cx="2786082" cy="7143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Monotype Corsiva" pitchFamily="66" charset="0"/>
              </a:rPr>
              <a:t>БЕЗВОЗМЕЗДНЫЕ</a:t>
            </a:r>
            <a:r>
              <a:rPr lang="ru-RU" sz="2400" dirty="0" smtClean="0"/>
              <a:t> </a:t>
            </a:r>
            <a:r>
              <a:rPr lang="ru-RU" sz="2400" b="1" dirty="0" smtClean="0">
                <a:solidFill>
                  <a:schemeClr val="tx1"/>
                </a:solidFill>
                <a:latin typeface="Monotype Corsiva" pitchFamily="66" charset="0"/>
              </a:rPr>
              <a:t>ПОСТУПЛЕНИЯ</a:t>
            </a:r>
            <a:endParaRPr lang="ru-RU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20" y="3500438"/>
            <a:ext cx="3318537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FontTx/>
              <a:buChar char="-"/>
            </a:pPr>
            <a:r>
              <a:rPr lang="ru-RU" sz="2400" b="1" dirty="0" smtClean="0">
                <a:latin typeface="Monotype Corsiva" pitchFamily="66" charset="0"/>
              </a:rPr>
              <a:t>Налог на доходы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 физических лиц</a:t>
            </a:r>
          </a:p>
          <a:p>
            <a:pPr algn="ctr">
              <a:buFontTx/>
              <a:buChar char="-"/>
            </a:pPr>
            <a:r>
              <a:rPr lang="ru-RU" sz="2400" b="1" dirty="0" smtClean="0">
                <a:latin typeface="Monotype Corsiva" pitchFamily="66" charset="0"/>
              </a:rPr>
              <a:t>Налог на имущество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 физических лиц</a:t>
            </a:r>
          </a:p>
          <a:p>
            <a:pPr algn="ctr">
              <a:buFontTx/>
              <a:buChar char="-"/>
            </a:pPr>
            <a:r>
              <a:rPr lang="ru-RU" sz="2400" b="1" dirty="0" smtClean="0">
                <a:latin typeface="Monotype Corsiva" pitchFamily="66" charset="0"/>
              </a:rPr>
              <a:t>Земельный налог</a:t>
            </a:r>
          </a:p>
          <a:p>
            <a:pPr algn="ctr">
              <a:buFontTx/>
              <a:buChar char="-"/>
            </a:pPr>
            <a:r>
              <a:rPr lang="ru-RU" sz="2400" b="1" dirty="0" smtClean="0">
                <a:latin typeface="Monotype Corsiva" pitchFamily="66" charset="0"/>
              </a:rPr>
              <a:t>Единый  </a:t>
            </a:r>
            <a:r>
              <a:rPr lang="ru-RU" sz="2400" b="1" dirty="0" err="1" smtClean="0">
                <a:latin typeface="Monotype Corsiva" pitchFamily="66" charset="0"/>
              </a:rPr>
              <a:t>сельскохозяй</a:t>
            </a:r>
            <a:r>
              <a:rPr lang="ru-RU" sz="2400" b="1" dirty="0" smtClean="0">
                <a:latin typeface="Monotype Corsiva" pitchFamily="66" charset="0"/>
              </a:rPr>
              <a:t>-</a:t>
            </a:r>
          </a:p>
          <a:p>
            <a:pPr algn="ctr"/>
            <a:r>
              <a:rPr lang="ru-RU" sz="2400" b="1" dirty="0" err="1" smtClean="0">
                <a:latin typeface="Monotype Corsiva" pitchFamily="66" charset="0"/>
              </a:rPr>
              <a:t>ственный</a:t>
            </a:r>
            <a:r>
              <a:rPr lang="ru-RU" sz="2400" b="1" dirty="0" smtClean="0">
                <a:latin typeface="Monotype Corsiva" pitchFamily="66" charset="0"/>
              </a:rPr>
              <a:t> налог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-Государственная пошлина</a:t>
            </a:r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7554" y="3500438"/>
            <a:ext cx="268695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Monotype Corsiva" pitchFamily="66" charset="0"/>
              </a:rPr>
              <a:t>-штрафы, санкции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 возмещение ущерба</a:t>
            </a:r>
          </a:p>
          <a:p>
            <a:pPr algn="ctr">
              <a:buFontTx/>
              <a:buChar char="-"/>
            </a:pPr>
            <a:r>
              <a:rPr lang="ru-RU" sz="2400" b="1" dirty="0" smtClean="0">
                <a:latin typeface="Monotype Corsiva" pitchFamily="66" charset="0"/>
              </a:rPr>
              <a:t>Доходы от продажи 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 материальных и 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 нематериальных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 активов </a:t>
            </a:r>
            <a:endParaRPr lang="ru-RU" sz="2000" b="1" dirty="0">
              <a:latin typeface="Monotype Corsiva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86512" y="3571876"/>
            <a:ext cx="261481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Monotype Corsiva" pitchFamily="66" charset="0"/>
              </a:rPr>
              <a:t>Безвозмездные 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поступления от 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других бюджетов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бюджетной системы</a:t>
            </a:r>
            <a:endParaRPr lang="ru-RU" sz="24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70332"/>
            <a:ext cx="9144000" cy="6117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0" y="214290"/>
            <a:ext cx="8929686" cy="6832640"/>
          </a:xfrm>
          <a:prstGeom prst="rect">
            <a:avLst/>
          </a:prstGeom>
          <a:solidFill>
            <a:schemeClr val="accent1"/>
          </a:solidFill>
          <a:effectLst>
            <a:softEdge rad="635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Monotype Corsiva" pitchFamily="66" charset="0"/>
              </a:rPr>
              <a:t>Налог на доходы физических лиц</a:t>
            </a:r>
          </a:p>
          <a:p>
            <a:pPr algn="just"/>
            <a:r>
              <a:rPr lang="ru-RU" sz="2400" b="1" dirty="0" smtClean="0">
                <a:latin typeface="Monotype Corsiva" pitchFamily="66" charset="0"/>
              </a:rPr>
              <a:t>Объем поступлений по налогу на доходы физических лиц на 2018год прогнозируется в сумме </a:t>
            </a:r>
            <a:r>
              <a:rPr lang="ru-RU" sz="2400" b="1" dirty="0" smtClean="0">
                <a:latin typeface="Monotype Corsiva" pitchFamily="66" charset="0"/>
              </a:rPr>
              <a:t>522,0 </a:t>
            </a:r>
            <a:r>
              <a:rPr lang="ru-RU" sz="2400" b="1" dirty="0" smtClean="0">
                <a:latin typeface="Monotype Corsiva" pitchFamily="66" charset="0"/>
              </a:rPr>
              <a:t>тыс.руб. и на плановый период 2019и 2020 годов в сумме </a:t>
            </a:r>
            <a:r>
              <a:rPr lang="ru-RU" sz="2400" b="1" dirty="0" smtClean="0">
                <a:latin typeface="Monotype Corsiva" pitchFamily="66" charset="0"/>
              </a:rPr>
              <a:t>516,8 </a:t>
            </a:r>
            <a:r>
              <a:rPr lang="ru-RU" sz="2400" b="1" dirty="0" err="1" smtClean="0">
                <a:latin typeface="Monotype Corsiva" pitchFamily="66" charset="0"/>
              </a:rPr>
              <a:t>тыс.руб</a:t>
            </a:r>
            <a:r>
              <a:rPr lang="ru-RU" sz="2400" b="1" dirty="0" smtClean="0">
                <a:latin typeface="Monotype Corsiva" pitchFamily="66" charset="0"/>
              </a:rPr>
              <a:t>. и </a:t>
            </a:r>
            <a:r>
              <a:rPr lang="ru-RU" sz="2400" b="1" dirty="0" smtClean="0">
                <a:latin typeface="Monotype Corsiva" pitchFamily="66" charset="0"/>
              </a:rPr>
              <a:t>594,1 </a:t>
            </a:r>
            <a:r>
              <a:rPr lang="ru-RU" sz="2400" b="1" dirty="0" smtClean="0">
                <a:latin typeface="Monotype Corsiva" pitchFamily="66" charset="0"/>
              </a:rPr>
              <a:t>тыс. руб. соответственно.</a:t>
            </a:r>
          </a:p>
          <a:p>
            <a:pPr algn="just"/>
            <a:r>
              <a:rPr lang="ru-RU" sz="2400" b="1" dirty="0" smtClean="0">
                <a:latin typeface="Monotype Corsiva" pitchFamily="66" charset="0"/>
              </a:rPr>
              <a:t>В 2018-2020 годах будет продолжена реализация мер по повышению оплаты труда и к 2020 году прогнозируется рост среднемесячной номинальной заработной оплаты в 1,4 раза к уровню 2017 года.</a:t>
            </a:r>
          </a:p>
          <a:p>
            <a:pPr algn="just"/>
            <a:r>
              <a:rPr lang="ru-RU" sz="2400" b="1" dirty="0" smtClean="0">
                <a:latin typeface="Monotype Corsiva" pitchFamily="66" charset="0"/>
              </a:rPr>
              <a:t>Наиболее крупными плательщиками налога на доходы физических лиц в сельском поселении являются предприятия:</a:t>
            </a:r>
            <a:endParaRPr lang="ru-RU" sz="1200" b="1" dirty="0" smtClean="0">
              <a:latin typeface="Monotype Corsiva" pitchFamily="66" charset="0"/>
            </a:endParaRPr>
          </a:p>
          <a:p>
            <a:endParaRPr lang="ru-RU" sz="1400" b="1" dirty="0" smtClean="0">
              <a:latin typeface="Monotype Corsiva" pitchFamily="66" charset="0"/>
            </a:endParaRPr>
          </a:p>
          <a:p>
            <a:pPr>
              <a:buFontTx/>
              <a:buChar char="-"/>
            </a:pPr>
            <a:r>
              <a:rPr lang="ru-RU" sz="2400" b="1" dirty="0" smtClean="0">
                <a:latin typeface="Monotype Corsiva" pitchFamily="66" charset="0"/>
              </a:rPr>
              <a:t>ЗАО «Антоновское»</a:t>
            </a:r>
            <a:endParaRPr lang="ru-RU" sz="2400" b="1" dirty="0" smtClean="0">
              <a:latin typeface="Monotype Corsiva" pitchFamily="66" charset="0"/>
            </a:endParaRPr>
          </a:p>
          <a:p>
            <a:pPr>
              <a:buFontTx/>
              <a:buChar char="-"/>
            </a:pPr>
            <a:r>
              <a:rPr lang="ru-RU" sz="2400" b="1" dirty="0" smtClean="0">
                <a:latin typeface="Monotype Corsiva" pitchFamily="66" charset="0"/>
              </a:rPr>
              <a:t>-ООО «</a:t>
            </a:r>
            <a:r>
              <a:rPr lang="ru-RU" sz="2400" b="1" dirty="0" smtClean="0">
                <a:latin typeface="Monotype Corsiva" pitchFamily="66" charset="0"/>
              </a:rPr>
              <a:t>Надежда»</a:t>
            </a:r>
            <a:endParaRPr lang="ru-RU" sz="2400" b="1" dirty="0" smtClean="0">
              <a:latin typeface="Monotype Corsiva" pitchFamily="66" charset="0"/>
            </a:endParaRPr>
          </a:p>
          <a:p>
            <a:pPr>
              <a:buFontTx/>
              <a:buChar char="-"/>
            </a:pPr>
            <a:endParaRPr lang="ru-RU" sz="1200" b="1" dirty="0" smtClean="0">
              <a:latin typeface="Monotype Corsiva" pitchFamily="66" charset="0"/>
            </a:endParaRPr>
          </a:p>
          <a:p>
            <a:pPr>
              <a:buFontTx/>
              <a:buChar char="-"/>
            </a:pPr>
            <a:r>
              <a:rPr lang="ru-RU" sz="2400" b="1" dirty="0" smtClean="0">
                <a:latin typeface="Monotype Corsiva" pitchFamily="66" charset="0"/>
              </a:rPr>
              <a:t> ООО </a:t>
            </a:r>
            <a:r>
              <a:rPr lang="ru-RU" sz="2400" b="1" dirty="0" smtClean="0">
                <a:latin typeface="Monotype Corsiva" pitchFamily="66" charset="0"/>
              </a:rPr>
              <a:t>«</a:t>
            </a:r>
            <a:r>
              <a:rPr lang="ru-RU" sz="2400" b="1" dirty="0" smtClean="0">
                <a:latin typeface="Monotype Corsiva" pitchFamily="66" charset="0"/>
              </a:rPr>
              <a:t>Полевод</a:t>
            </a:r>
            <a:r>
              <a:rPr lang="ru-RU" sz="2400" b="1" dirty="0" smtClean="0">
                <a:latin typeface="Monotype Corsiva" pitchFamily="66" charset="0"/>
              </a:rPr>
              <a:t>»</a:t>
            </a:r>
            <a:endParaRPr lang="ru-RU" sz="2400" b="1" dirty="0" smtClean="0">
              <a:latin typeface="Monotype Corsiva" pitchFamily="66" charset="0"/>
            </a:endParaRPr>
          </a:p>
          <a:p>
            <a:pPr>
              <a:buFontTx/>
              <a:buChar char="-"/>
            </a:pPr>
            <a:endParaRPr lang="ru-RU" sz="1200" b="1" dirty="0" smtClean="0">
              <a:latin typeface="Monotype Corsiva" pitchFamily="66" charset="0"/>
            </a:endParaRPr>
          </a:p>
          <a:p>
            <a:pPr>
              <a:buFontTx/>
              <a:buChar char="-"/>
            </a:pPr>
            <a:r>
              <a:rPr lang="ru-RU" sz="2400" b="1" dirty="0" smtClean="0">
                <a:latin typeface="Monotype Corsiva" pitchFamily="66" charset="0"/>
              </a:rPr>
              <a:t> ИП К(Ф)Х Холодков </a:t>
            </a:r>
            <a:r>
              <a:rPr lang="ru-RU" sz="2400" b="1" dirty="0" smtClean="0">
                <a:latin typeface="Monotype Corsiva" pitchFamily="66" charset="0"/>
              </a:rPr>
              <a:t>А.А</a:t>
            </a:r>
            <a:r>
              <a:rPr lang="ru-RU" sz="2400" b="1" dirty="0" smtClean="0">
                <a:latin typeface="Monotype Corsiva" pitchFamily="66" charset="0"/>
              </a:rPr>
              <a:t>.</a:t>
            </a:r>
            <a:endParaRPr lang="ru-RU" sz="2400" b="1" dirty="0" smtClean="0">
              <a:latin typeface="Monotype Corsiva" pitchFamily="66" charset="0"/>
            </a:endParaRPr>
          </a:p>
          <a:p>
            <a:pPr>
              <a:buFontTx/>
              <a:buChar char="-"/>
            </a:pPr>
            <a:endParaRPr lang="ru-RU" sz="1200" b="1" dirty="0" smtClean="0">
              <a:latin typeface="Monotype Corsiva" pitchFamily="66" charset="0"/>
            </a:endParaRPr>
          </a:p>
          <a:p>
            <a:pPr>
              <a:buFontTx/>
              <a:buChar char="-"/>
            </a:pPr>
            <a:r>
              <a:rPr lang="ru-RU" sz="2400" b="1" dirty="0" smtClean="0">
                <a:latin typeface="Monotype Corsiva" pitchFamily="66" charset="0"/>
              </a:rPr>
              <a:t> Бюджетные учреждения</a:t>
            </a:r>
          </a:p>
          <a:p>
            <a:pPr>
              <a:buFontTx/>
              <a:buChar char="-"/>
            </a:pPr>
            <a:endParaRPr lang="ru-RU" sz="1200" b="1" dirty="0" smtClean="0">
              <a:latin typeface="Monotype Corsiva" pitchFamily="66" charset="0"/>
            </a:endParaRPr>
          </a:p>
          <a:p>
            <a:pPr>
              <a:buFontTx/>
              <a:buChar char="-"/>
            </a:pPr>
            <a:endParaRPr lang="ru-RU" sz="2400" b="1" dirty="0">
              <a:latin typeface="Monotype Corsiva" pitchFamily="66" charset="0"/>
            </a:endParaRPr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045217">
            <a:off x="4695164" y="3843215"/>
            <a:ext cx="1276349" cy="9572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612181">
            <a:off x="6019991" y="4126731"/>
            <a:ext cx="1549389" cy="879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97886">
            <a:off x="4969725" y="4836497"/>
            <a:ext cx="1461282" cy="1004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904452">
            <a:off x="6590920" y="5341838"/>
            <a:ext cx="1382710" cy="7542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049621">
            <a:off x="5145883" y="5781561"/>
            <a:ext cx="1382711" cy="9086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487668"/>
          </a:xfrm>
          <a:prstGeom prst="rect">
            <a:avLst/>
          </a:prstGeom>
          <a:solidFill>
            <a:srgbClr val="FFFF00"/>
          </a:solidFill>
          <a:ln>
            <a:solidFill>
              <a:schemeClr val="tx2"/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sp>
        <p:nvSpPr>
          <p:cNvPr id="3" name="TextBox 2"/>
          <p:cNvSpPr txBox="1"/>
          <p:nvPr/>
        </p:nvSpPr>
        <p:spPr>
          <a:xfrm>
            <a:off x="500034" y="500042"/>
            <a:ext cx="8215370" cy="39087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  <a:latin typeface="Monotype Corsiva" pitchFamily="66" charset="0"/>
              </a:rPr>
              <a:t>Налог на имущество физических лиц</a:t>
            </a:r>
          </a:p>
          <a:p>
            <a:pPr algn="just"/>
            <a:r>
              <a:rPr lang="ru-RU" sz="2400" b="1" dirty="0" smtClean="0">
                <a:latin typeface="Monotype Corsiva" pitchFamily="66" charset="0"/>
              </a:rPr>
              <a:t>   Оценка налогового потенциала по налогу на имущество физических лиц на 2018год  прогнозируется в сумме  </a:t>
            </a:r>
            <a:r>
              <a:rPr lang="ru-RU" sz="2400" b="1" dirty="0" smtClean="0">
                <a:latin typeface="Monotype Corsiva" pitchFamily="66" charset="0"/>
              </a:rPr>
              <a:t>294,0 </a:t>
            </a:r>
            <a:r>
              <a:rPr lang="ru-RU" sz="2400" b="1" dirty="0" smtClean="0">
                <a:latin typeface="Monotype Corsiva" pitchFamily="66" charset="0"/>
              </a:rPr>
              <a:t>тыс. руб.</a:t>
            </a:r>
          </a:p>
          <a:p>
            <a:pPr algn="just"/>
            <a:r>
              <a:rPr lang="ru-RU" sz="2400" b="1" dirty="0" smtClean="0">
                <a:latin typeface="Monotype Corsiva" pitchFamily="66" charset="0"/>
              </a:rPr>
              <a:t>И на плановый период 2019 и 2020 годов в сумме </a:t>
            </a:r>
            <a:r>
              <a:rPr lang="ru-RU" sz="2400" b="1" dirty="0" smtClean="0">
                <a:latin typeface="Monotype Corsiva" pitchFamily="66" charset="0"/>
              </a:rPr>
              <a:t>154,3 </a:t>
            </a:r>
            <a:r>
              <a:rPr lang="ru-RU" sz="2400" b="1" dirty="0" smtClean="0">
                <a:latin typeface="Monotype Corsiva" pitchFamily="66" charset="0"/>
              </a:rPr>
              <a:t>тыс. руб. и </a:t>
            </a:r>
            <a:r>
              <a:rPr lang="ru-RU" sz="2400" b="1" dirty="0" smtClean="0">
                <a:latin typeface="Monotype Corsiva" pitchFamily="66" charset="0"/>
              </a:rPr>
              <a:t>132,1 </a:t>
            </a:r>
            <a:r>
              <a:rPr lang="ru-RU" sz="2400" b="1" dirty="0" smtClean="0">
                <a:latin typeface="Monotype Corsiva" pitchFamily="66" charset="0"/>
              </a:rPr>
              <a:t>тыс. руб. соответственно.</a:t>
            </a:r>
          </a:p>
          <a:p>
            <a:pPr algn="just"/>
            <a:r>
              <a:rPr lang="ru-RU" sz="2400" b="1" dirty="0" smtClean="0">
                <a:latin typeface="Monotype Corsiva" pitchFamily="66" charset="0"/>
              </a:rPr>
              <a:t>   Показатели для оценки налогового потенциала по налогу на имущество физических лиц на 2018 год исходит из суммарной инвентаризационной стоимости строений, помещений и сооружений принадлежащих гражданам на праве собственности</a:t>
            </a:r>
          </a:p>
          <a:p>
            <a:r>
              <a:rPr lang="ru-RU" sz="2400" b="1" dirty="0" smtClean="0">
                <a:latin typeface="Monotype Corsiva" pitchFamily="66" charset="0"/>
              </a:rPr>
              <a:t>В том числе : </a:t>
            </a:r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214282" y="4929198"/>
            <a:ext cx="1571636" cy="642942"/>
          </a:xfrm>
          <a:prstGeom prst="triangl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5429264"/>
            <a:ext cx="1000132" cy="42862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0,1%</a:t>
            </a:r>
            <a:endParaRPr lang="ru-RU" dirty="0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2000232" y="4929198"/>
            <a:ext cx="1571636" cy="642942"/>
          </a:xfrm>
          <a:prstGeom prst="triangl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3786182" y="4929198"/>
            <a:ext cx="1571636" cy="642942"/>
          </a:xfrm>
          <a:prstGeom prst="triangl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285984" y="5429264"/>
            <a:ext cx="1000132" cy="42862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0,3%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071934" y="5429264"/>
            <a:ext cx="1000132" cy="42862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2%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 rot="2226451">
            <a:off x="745094" y="4914153"/>
            <a:ext cx="1227195" cy="27699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ru-RU" sz="1200" dirty="0" smtClean="0"/>
              <a:t>до 300 тыс. руб.</a:t>
            </a:r>
            <a:endParaRPr lang="ru-RU" sz="1200" dirty="0"/>
          </a:p>
        </p:txBody>
      </p:sp>
      <p:sp>
        <p:nvSpPr>
          <p:cNvPr id="11" name="TextBox 10"/>
          <p:cNvSpPr txBox="1"/>
          <p:nvPr/>
        </p:nvSpPr>
        <p:spPr>
          <a:xfrm rot="19323395">
            <a:off x="1705572" y="5008356"/>
            <a:ext cx="1164999" cy="27699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ru-RU" sz="1200" dirty="0" smtClean="0"/>
              <a:t>от 300 тыс.руб.</a:t>
            </a:r>
            <a:endParaRPr lang="ru-RU" sz="1200" dirty="0"/>
          </a:p>
        </p:txBody>
      </p:sp>
      <p:sp>
        <p:nvSpPr>
          <p:cNvPr id="12" name="TextBox 11"/>
          <p:cNvSpPr txBox="1"/>
          <p:nvPr/>
        </p:nvSpPr>
        <p:spPr>
          <a:xfrm rot="2327601">
            <a:off x="2627876" y="4964530"/>
            <a:ext cx="1227195" cy="27699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ru-RU" sz="1200" dirty="0" smtClean="0"/>
              <a:t>до 500 тыс. руб.</a:t>
            </a:r>
            <a:endParaRPr lang="ru-RU" sz="1200" dirty="0"/>
          </a:p>
        </p:txBody>
      </p:sp>
      <p:sp>
        <p:nvSpPr>
          <p:cNvPr id="13" name="TextBox 12"/>
          <p:cNvSpPr txBox="1"/>
          <p:nvPr/>
        </p:nvSpPr>
        <p:spPr>
          <a:xfrm rot="19369888">
            <a:off x="3467674" y="4950892"/>
            <a:ext cx="1456296" cy="27699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ru-RU" sz="1200" dirty="0" smtClean="0"/>
              <a:t>свыше 500 тыс.руб.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57158" y="214290"/>
            <a:ext cx="8341066" cy="646330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13800" b="1" dirty="0" smtClean="0">
                <a:ln w="11430"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100 % в</a:t>
            </a:r>
          </a:p>
          <a:p>
            <a:pPr algn="ctr"/>
            <a:r>
              <a:rPr lang="ru-RU" sz="13800" b="1" dirty="0" smtClean="0">
                <a:ln w="11430"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бюджет </a:t>
            </a:r>
          </a:p>
          <a:p>
            <a:pPr algn="ctr"/>
            <a:r>
              <a:rPr lang="ru-RU" sz="13800" b="1" dirty="0" smtClean="0">
                <a:ln w="11430"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поселения</a:t>
            </a:r>
            <a:endParaRPr lang="ru-RU" sz="13800" b="1" dirty="0">
              <a:ln w="11430">
                <a:solidFill>
                  <a:schemeClr val="accent6">
                    <a:lumMod val="40000"/>
                    <a:lumOff val="60000"/>
                  </a:schemeClr>
                </a:solidFill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785795"/>
            <a:ext cx="892971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Monotype Corsiva" pitchFamily="66" charset="0"/>
              </a:rPr>
              <a:t>Поступление налога в бюджет сельского поселения на 2018год прогнозируется в сумме </a:t>
            </a:r>
            <a:r>
              <a:rPr lang="ru-RU" sz="3200" b="1" dirty="0" smtClean="0">
                <a:latin typeface="Monotype Corsiva" pitchFamily="66" charset="0"/>
              </a:rPr>
              <a:t>2563,7 </a:t>
            </a:r>
            <a:r>
              <a:rPr lang="ru-RU" sz="3200" b="1" dirty="0" smtClean="0">
                <a:latin typeface="Monotype Corsiva" pitchFamily="66" charset="0"/>
              </a:rPr>
              <a:t>тыс. рублей . </a:t>
            </a:r>
            <a:endParaRPr lang="ru-RU" sz="3600" b="1" u="sng" dirty="0" smtClean="0">
              <a:latin typeface="Monotype Corsiva" pitchFamily="66" charset="0"/>
            </a:endParaRPr>
          </a:p>
          <a:p>
            <a:pPr algn="ctr"/>
            <a:r>
              <a:rPr lang="ru-RU" sz="3200" b="1" dirty="0" smtClean="0">
                <a:latin typeface="Monotype Corsiva" pitchFamily="66" charset="0"/>
              </a:rPr>
              <a:t>На плановый период  2019 в сумме </a:t>
            </a:r>
            <a:r>
              <a:rPr lang="ru-RU" sz="3200" b="1" dirty="0" smtClean="0">
                <a:latin typeface="Monotype Corsiva" pitchFamily="66" charset="0"/>
              </a:rPr>
              <a:t>2205,3 </a:t>
            </a:r>
            <a:r>
              <a:rPr lang="ru-RU" sz="3200" b="1" dirty="0" smtClean="0">
                <a:latin typeface="Monotype Corsiva" pitchFamily="66" charset="0"/>
              </a:rPr>
              <a:t>тыс. рублей и 2020год в сумме  </a:t>
            </a:r>
            <a:r>
              <a:rPr lang="ru-RU" sz="3200" b="1" dirty="0" smtClean="0">
                <a:latin typeface="Monotype Corsiva" pitchFamily="66" charset="0"/>
              </a:rPr>
              <a:t>2609,9 </a:t>
            </a:r>
            <a:r>
              <a:rPr lang="ru-RU" sz="3200" b="1" dirty="0" smtClean="0">
                <a:latin typeface="Monotype Corsiva" pitchFamily="66" charset="0"/>
              </a:rPr>
              <a:t>тыс. рублей.</a:t>
            </a:r>
            <a:endParaRPr lang="ru-RU" sz="4000" b="1" dirty="0"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44670" y="0"/>
            <a:ext cx="3265638" cy="64633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ru-RU" sz="3600" b="1" u="sng" dirty="0" smtClean="0">
                <a:latin typeface="Monotype Corsiva" pitchFamily="66" charset="0"/>
              </a:rPr>
              <a:t>Земельный налог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643042" y="0"/>
            <a:ext cx="6641562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Monotype Corsiva" pitchFamily="66" charset="0"/>
              </a:rPr>
              <a:t>Единый сельскохозяйственный налог</a:t>
            </a:r>
            <a:endParaRPr lang="ru-RU" sz="3600" b="1" dirty="0"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28794" y="785794"/>
            <a:ext cx="5841664" cy="107721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atin typeface="Monotype Corsiva" pitchFamily="66" charset="0"/>
              </a:rPr>
              <a:t>Нормативное отчисление в бюджет </a:t>
            </a:r>
          </a:p>
          <a:p>
            <a:pPr algn="ctr"/>
            <a:r>
              <a:rPr lang="ru-RU" sz="3200" b="1" dirty="0" smtClean="0">
                <a:latin typeface="Monotype Corsiva" pitchFamily="66" charset="0"/>
              </a:rPr>
              <a:t>сельского поселения (%) - 40</a:t>
            </a:r>
            <a:endParaRPr lang="ru-RU" sz="3200" b="1" dirty="0"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348" y="1928802"/>
            <a:ext cx="8143932" cy="181588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Monotype Corsiva" pitchFamily="66" charset="0"/>
              </a:rPr>
              <a:t>Поступление налога в бюджет сельского поселения на 2018 год  </a:t>
            </a:r>
            <a:r>
              <a:rPr lang="ru-RU" sz="2800" b="1" dirty="0" smtClean="0">
                <a:latin typeface="Monotype Corsiva" pitchFamily="66" charset="0"/>
              </a:rPr>
              <a:t>316,1 </a:t>
            </a:r>
            <a:r>
              <a:rPr lang="ru-RU" sz="2800" b="1" dirty="0" err="1" smtClean="0">
                <a:latin typeface="Monotype Corsiva" pitchFamily="66" charset="0"/>
              </a:rPr>
              <a:t>тыс.руб</a:t>
            </a:r>
            <a:r>
              <a:rPr lang="ru-RU" sz="2800" b="1" dirty="0" smtClean="0">
                <a:latin typeface="Monotype Corsiva" pitchFamily="66" charset="0"/>
              </a:rPr>
              <a:t>. и </a:t>
            </a:r>
            <a:r>
              <a:rPr lang="ru-RU" sz="2800" b="1" dirty="0" smtClean="0">
                <a:latin typeface="Monotype Corsiva" pitchFamily="66" charset="0"/>
              </a:rPr>
              <a:t>плановый период 2019-2020 годов прогнозируется в сумме  </a:t>
            </a:r>
            <a:r>
              <a:rPr lang="ru-RU" sz="2800" b="1" dirty="0" smtClean="0">
                <a:latin typeface="Monotype Corsiva" pitchFamily="66" charset="0"/>
              </a:rPr>
              <a:t>316,2 </a:t>
            </a:r>
            <a:r>
              <a:rPr lang="ru-RU" sz="2800" b="1" dirty="0" err="1" smtClean="0">
                <a:latin typeface="Monotype Corsiva" pitchFamily="66" charset="0"/>
              </a:rPr>
              <a:t>тыс.руб</a:t>
            </a:r>
            <a:r>
              <a:rPr lang="ru-RU" sz="2800" b="1" dirty="0" smtClean="0">
                <a:latin typeface="Monotype Corsiva" pitchFamily="66" charset="0"/>
              </a:rPr>
              <a:t>. </a:t>
            </a:r>
            <a:r>
              <a:rPr lang="ru-RU" sz="2800" b="1" dirty="0" smtClean="0">
                <a:latin typeface="Monotype Corsiva" pitchFamily="66" charset="0"/>
              </a:rPr>
              <a:t>, 244,5 </a:t>
            </a:r>
            <a:r>
              <a:rPr lang="ru-RU" sz="2800" b="1" dirty="0" err="1" smtClean="0">
                <a:latin typeface="Monotype Corsiva" pitchFamily="66" charset="0"/>
              </a:rPr>
              <a:t>тыс.руб</a:t>
            </a:r>
            <a:r>
              <a:rPr lang="ru-RU" sz="2800" b="1" dirty="0" smtClean="0">
                <a:latin typeface="Monotype Corsiva" pitchFamily="66" charset="0"/>
              </a:rPr>
              <a:t>. ежегодно</a:t>
            </a:r>
            <a:r>
              <a:rPr lang="ru-RU" sz="2800" b="1" dirty="0" smtClean="0">
                <a:latin typeface="Monotype Corsiva" pitchFamily="66" charset="0"/>
              </a:rPr>
              <a:t>.</a:t>
            </a:r>
            <a:endParaRPr lang="ru-RU" sz="2800" b="1" dirty="0">
              <a:latin typeface="Monotype Corsiva" pitchFamily="66" charset="0"/>
            </a:endParaRPr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345472">
            <a:off x="406334" y="4467137"/>
            <a:ext cx="3044919" cy="2246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305094">
            <a:off x="5375897" y="4838880"/>
            <a:ext cx="3273145" cy="1591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00364" y="4805091"/>
            <a:ext cx="3314686" cy="20341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85728"/>
            <a:ext cx="9144000" cy="657227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sp>
        <p:nvSpPr>
          <p:cNvPr id="4" name="TextBox 3"/>
          <p:cNvSpPr txBox="1"/>
          <p:nvPr/>
        </p:nvSpPr>
        <p:spPr>
          <a:xfrm>
            <a:off x="3015399" y="285728"/>
            <a:ext cx="6128601" cy="584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Monotype Corsiva" pitchFamily="66" charset="0"/>
              </a:rPr>
              <a:t>ГОСУДАРСТВЕННАЯ ПОШЛИНА</a:t>
            </a:r>
            <a:endParaRPr lang="ru-RU" sz="3200" b="1" dirty="0"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2976" y="1285860"/>
            <a:ext cx="7643866" cy="415498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Monotype Corsiva" pitchFamily="66" charset="0"/>
              </a:rPr>
              <a:t>Объем поступлений в бюджет сельского поселения в 2018 году прогнозируется в сумме </a:t>
            </a:r>
            <a:r>
              <a:rPr lang="ru-RU" sz="2400" b="1" dirty="0" smtClean="0">
                <a:latin typeface="Monotype Corsiva" pitchFamily="66" charset="0"/>
              </a:rPr>
              <a:t>4,0 </a:t>
            </a:r>
            <a:r>
              <a:rPr lang="ru-RU" sz="2400" b="1" dirty="0" err="1" smtClean="0">
                <a:latin typeface="Monotype Corsiva" pitchFamily="66" charset="0"/>
              </a:rPr>
              <a:t>тыс.руб</a:t>
            </a:r>
            <a:r>
              <a:rPr lang="ru-RU" sz="2400" b="1" dirty="0" smtClean="0">
                <a:latin typeface="Monotype Corsiva" pitchFamily="66" charset="0"/>
              </a:rPr>
              <a:t>.  В бюджет сельского поселения поступает государственная пошлина за совершение нотариальных действий должностными лицами органов местного самоуправления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Прогнозируемая динамика поступлений объясняется заявительным характером оформления юридически значимых действий.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Общий объем поступлений государственной пошлины в бюджет сельского поселения на плановый период 2019 и 2020 годов в сумме </a:t>
            </a:r>
            <a:r>
              <a:rPr lang="ru-RU" sz="2400" b="1" dirty="0" smtClean="0">
                <a:latin typeface="Monotype Corsiva" pitchFamily="66" charset="0"/>
              </a:rPr>
              <a:t>4,3 </a:t>
            </a:r>
            <a:r>
              <a:rPr lang="ru-RU" sz="2400" b="1" dirty="0" smtClean="0">
                <a:latin typeface="Monotype Corsiva" pitchFamily="66" charset="0"/>
              </a:rPr>
              <a:t>тыс.руб. и </a:t>
            </a:r>
            <a:r>
              <a:rPr lang="ru-RU" sz="2400" b="1" dirty="0" smtClean="0">
                <a:latin typeface="Monotype Corsiva" pitchFamily="66" charset="0"/>
              </a:rPr>
              <a:t>4,4 </a:t>
            </a:r>
            <a:r>
              <a:rPr lang="ru-RU" sz="2400" b="1" dirty="0" err="1" smtClean="0">
                <a:latin typeface="Monotype Corsiva" pitchFamily="66" charset="0"/>
              </a:rPr>
              <a:t>тыс.руб</a:t>
            </a:r>
            <a:r>
              <a:rPr lang="ru-RU" sz="2400" b="1" dirty="0" smtClean="0">
                <a:latin typeface="Monotype Corsiva" pitchFamily="66" charset="0"/>
              </a:rPr>
              <a:t>. соответственно.</a:t>
            </a:r>
            <a:endParaRPr lang="ru-RU" sz="24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1340</TotalTime>
  <Words>1294</Words>
  <Application>Microsoft Office PowerPoint</Application>
  <PresentationFormat>Экран (4:3)</PresentationFormat>
  <Paragraphs>275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Социальная политика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Секретарь</dc:creator>
  <cp:lastModifiedBy>User-1</cp:lastModifiedBy>
  <cp:revision>212</cp:revision>
  <dcterms:created xsi:type="dcterms:W3CDTF">2016-12-12T13:04:31Z</dcterms:created>
  <dcterms:modified xsi:type="dcterms:W3CDTF">2017-12-15T13:17:56Z</dcterms:modified>
</cp:coreProperties>
</file>