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8" r:id="rId19"/>
    <p:sldId id="274" r:id="rId20"/>
    <p:sldId id="276" r:id="rId21"/>
    <p:sldId id="277" r:id="rId22"/>
    <p:sldId id="279" r:id="rId23"/>
    <p:sldId id="275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07" autoAdjust="0"/>
  </p:normalViewPr>
  <p:slideViewPr>
    <p:cSldViewPr>
      <p:cViewPr>
        <p:scale>
          <a:sx n="96" d="100"/>
          <a:sy n="96" d="100"/>
        </p:scale>
        <p:origin x="-202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882"/>
            <a:ext cx="9245040" cy="6863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2844" y="112474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Решения «О бюджете Калининского сельского поселения на 2020 год и плановый период 2021 и 2022 годов»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4664"/>
            <a:ext cx="7692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Администрация Калининского сельского поселения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171400"/>
            <a:ext cx="9857103" cy="752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0"/>
            <a:ext cx="428675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НЕНАЛОГОВЫЕ ДОХОДЫ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3643338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785794"/>
            <a:ext cx="314327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Штрафы, санкции, возмещения и ущерб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3" y="1643050"/>
            <a:ext cx="157927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 2020 год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18,6 тыс. руб.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1643050"/>
            <a:ext cx="208903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    Плановый период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928802"/>
            <a:ext cx="234230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2021 год          2022 год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214554"/>
            <a:ext cx="291778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19,3 тыс. руб.  20,1 тыс.руб.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БЕЗВОЗМЕЗДНЫЕ ПОСТУПЛЕНИЯ В БЮДЖЕТ СЕЛЬСКОГО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71554"/>
              </p:ext>
            </p:extLst>
          </p:nvPr>
        </p:nvGraphicFramePr>
        <p:xfrm>
          <a:off x="642910" y="3500438"/>
          <a:ext cx="7929620" cy="3566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85950"/>
                <a:gridCol w="1928826"/>
                <a:gridCol w="1285884"/>
                <a:gridCol w="1343036"/>
                <a:gridCol w="1585924"/>
              </a:tblGrid>
              <a:tr h="672358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утвержденный бюджет 2019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2022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7 817,7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8 193,0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2 934,4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2 449,5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600,4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7 975,5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2 710,2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439,2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208,4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208,2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214,6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142852"/>
            <a:ext cx="7929618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КАЛИНИНСКОГО СЕЛЬСКОГО ПОСЕЛЕНИЯ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МУНИЦИПАЛЬНЫЕ  ПРОГРАММЫ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55493"/>
            <a:ext cx="9144000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Калининского 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7 муниципальных программ предусмотрено в проекте бюджета на 2020 год в объеме 6010,5 тыс. рублей  на плановый период в 2021 году в объеме 3398,6 тыс.рублей и на 2022 год в объеме 3122,0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34460"/>
              </p:ext>
            </p:extLst>
          </p:nvPr>
        </p:nvGraphicFramePr>
        <p:xfrm>
          <a:off x="214282" y="2714620"/>
          <a:ext cx="8643999" cy="41452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1746"/>
                <a:gridCol w="1620761"/>
                <a:gridCol w="1485698"/>
                <a:gridCol w="1755794"/>
              </a:tblGrid>
              <a:tr h="54843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Наименование муниципальных программ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</a:p>
                    <a:p>
                      <a:r>
                        <a:rPr lang="ru-RU" sz="1600" b="1" dirty="0" smtClean="0"/>
                        <a:t>2020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r>
                        <a:rPr lang="ru-RU" sz="1600" b="1" baseline="0" dirty="0" smtClean="0"/>
                        <a:t>2021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 </a:t>
                      </a:r>
                    </a:p>
                    <a:p>
                      <a:r>
                        <a:rPr lang="ru-RU" sz="1600" b="1" smtClean="0"/>
                        <a:t>2022 </a:t>
                      </a:r>
                      <a:r>
                        <a:rPr lang="ru-RU" sz="1600" b="1" dirty="0" smtClean="0"/>
                        <a:t>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1.Развитие физической культуры и спорта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1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1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1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8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48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3. Обеспечение качественными жилищно-коммунальными услугами населения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042,9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260,7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343,0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4. Развитие культуры и туризма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4 825,1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3 049,9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2696,0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5. Обеспечение общественного порядка и противодействие преступности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6.Энергоэфективность и развитие энергетики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7. Охрана окружающей среды и рациональное природопользование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1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6 010,5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3 398,6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3 122,0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85728"/>
            <a:ext cx="871543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  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1" y="-103347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РАЗДЕЛ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«ЖИЛИЩНО-КОММУНАЛЬНОЕ ХОЗЯЙСТВО»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Расходы по разделу будут направлены на 3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8286808" cy="1384995"/>
          </a:xfrm>
          <a:prstGeom prst="rect">
            <a:avLst/>
          </a:prstGeom>
          <a:solidFill>
            <a:srgbClr val="FF000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1 СОЗДАНИЕ УСЛОВИЙ НА МЕРОПРИЯТИЯ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438" y="4214818"/>
            <a:ext cx="214674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2020 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460,0 тыс.руб.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6833" y="4214818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2021 год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170,7тыс.руб.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667" y="4143380"/>
            <a:ext cx="214674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2022 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265,0 тыс.руб.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18" y="3929066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71604" y="4143380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1785" y="4107661"/>
            <a:ext cx="356396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4232" y="4143380"/>
            <a:ext cx="427834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5722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Monotype Corsiva" pitchFamily="66" charset="0"/>
              </a:rPr>
              <a:t>Подпрограмма «БЛАГОУСТРОЙСТВО»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571480"/>
            <a:ext cx="370486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Содержание мест захоронения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221" y="2000240"/>
            <a:ext cx="186621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294,5 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2975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2021 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40,0 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1147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2022 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38,0 тыс.руб.</a:t>
            </a:r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04" y="157161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084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8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52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Повышение эффективности работ по благоустройству территории поселения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04" y="371475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8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084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99592" y="4050749"/>
            <a:ext cx="185738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288,4 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20717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2022год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40,0 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4071942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2021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50,0 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4857760"/>
            <a:ext cx="7000924" cy="461665"/>
          </a:xfrm>
          <a:prstGeom prst="rect">
            <a:avLst/>
          </a:prstGeom>
          <a:solidFill>
            <a:schemeClr val="accent3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500166" y="5643578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50135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30314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28664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85786" y="6027003"/>
            <a:ext cx="1714512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6027003"/>
            <a:ext cx="2214546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501122" cy="6432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РАЗДЕЛ</a:t>
            </a: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«ОХРАНА ОКРУЖАЮЩЕЙ СРЕДЫ»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3,0 тыс. рублей на 2020 год и на плановый период 2021 и 2022 годов 1,0 тысяч рублей ежегодно.</a:t>
            </a:r>
            <a:endParaRPr lang="ru-RU" sz="12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u="sng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Расходы по разделу будут направлены на:</a:t>
            </a:r>
            <a:endParaRPr lang="ru-RU" sz="1200" b="1" u="sng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-создание комплексной системы управления твердыми бытовыми отходами и вторичными материальными ресурсами.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1594056"/>
            <a:ext cx="1928826" cy="108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826" y="1619647"/>
            <a:ext cx="2000264" cy="112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330" y="1643050"/>
            <a:ext cx="183646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8822836" cy="6278642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2020 году в сумме 4825,1 тыс. рублей, в 2021 году в сумме 3049,9 тыс. рублей и в 2022 году в сумме 2696,0 тыс. рублей.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финансовое обеспечение выполнения муниципальных заданий бюджетными и автономными учреждениями культуры в 2019-2021 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-во исполнение Указа Президента Российской Федерации от 07.05.2012 года № 597,.</a:t>
            </a:r>
            <a:endParaRPr lang="ru-RU" sz="24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5421">
            <a:off x="1223940" y="265616"/>
            <a:ext cx="147569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44" y="378"/>
            <a:ext cx="1928826" cy="144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65529">
            <a:off x="6562144" y="314247"/>
            <a:ext cx="213633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57554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 Калининского сельского поселения на 2020.-15,0 тыс. руб. 2021-2022 годы в сумме 3,0 тыс. рублей ежегодно.</a:t>
            </a:r>
          </a:p>
          <a:p>
            <a:endParaRPr lang="ru-RU" sz="20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5"/>
            <a:ext cx="9144000" cy="666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64940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Раздел «</a:t>
            </a:r>
            <a:r>
              <a:rPr lang="ru-RU" sz="4000" b="1" dirty="0" err="1" smtClean="0">
                <a:latin typeface="Monotype Corsiva" pitchFamily="66" charset="0"/>
              </a:rPr>
              <a:t>Энергоэфективность</a:t>
            </a:r>
            <a:r>
              <a:rPr lang="ru-RU" sz="4000" b="1" dirty="0" smtClean="0">
                <a:latin typeface="Monotype Corsiva" pitchFamily="66" charset="0"/>
              </a:rPr>
              <a:t> и развитие энергетики»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Объем финансирование на муниципальную программу в проекте бюджета  Калининского сельского поселения запланировано  на 2020 год в сумме 49,0 тыс. рублей. </a:t>
            </a:r>
          </a:p>
          <a:p>
            <a:pPr algn="ctr"/>
            <a:r>
              <a:rPr lang="ru-RU" sz="2800" b="1" u="sng" dirty="0" smtClean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800" b="1" dirty="0" smtClean="0">
                <a:latin typeface="Monotype Corsiva" pitchFamily="66" charset="0"/>
              </a:rPr>
              <a:t>- повышение эффективности системы электроснабжения.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44573"/>
            <a:ext cx="2643174" cy="1755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51154"/>
            <a:ext cx="2241699" cy="1260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532453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проекте бюджета сельского поселения по разделу «Физическая культура и спорт» предусмотрены бюджетные ассигнования в 2020 году – 15,0 тыс. рублей, в 2021 году – 25,0 тыс. рублей и в 2022 году – 25,0 тыс. рублей.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- на исполнение календарного плана официальных физкультурных и спортивных мероприятий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5535"/>
            <a:ext cx="3076575" cy="1827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98" y="1115608"/>
            <a:ext cx="2786082" cy="1567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439" y="1012005"/>
            <a:ext cx="3000396" cy="1998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5101"/>
            <a:ext cx="9144000" cy="71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2214546" y="3929066"/>
            <a:ext cx="4429156" cy="22860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Муниципальных программ Калининского  сельского поселения на достижение целей и задач социально экономического развития сельского поселения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08" y="0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Проект Решения «О бюджете Калининского  сельского поселения на 2020 год и плановый период 2021 и 2022 годов»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00010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Проект подготовлен: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428736"/>
            <a:ext cx="4643438" cy="271464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На основе основных направлениях Бюджетной и налоговой политики Калининского сельского поселения на 2020-2022 годов. 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4876" y="1428736"/>
            <a:ext cx="4429124" cy="25717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Предварительных итогах социально-экономического развития за истекший период текущего финансового года и ожидаемые итоги социально-экономического развития за текущий финансовый год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0"/>
            <a:ext cx="8929718" cy="6617196"/>
          </a:xfrm>
          <a:prstGeom prst="rect">
            <a:avLst/>
          </a:prstGeom>
          <a:solidFill>
            <a:srgbClr val="92D05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проекте бюджета  Калининского сельского поселения на 2020 год по разделу предусмотрены бюджетные ассигнования в сумме  5705,3 тыс. рублей в 2021 году  3152,2  тыс. рублей и в 2021 году  3171,9 тыс. рублей.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r>
              <a:rPr lang="ru-RU" sz="2400" b="1" dirty="0" smtClean="0">
                <a:latin typeface="Monotype Corsiva" pitchFamily="66" charset="0"/>
              </a:rPr>
              <a:t>- Финансовое обеспечение деятельности муниципальных органов        Калининского сельского поселения на 2020 год в сумме 5052,6тыс. рублей в 2021 году 2650,0 тыс. рублей в 2022 году 2798,8 тыс. рублей.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членских взносов в Ассоциацию экономического взаимодействия субъектов РФ Южного федерального округа «Юг» в сумме 20,0 тыс. рублей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налога на имущество организаций и земельного налога на 2020 год в сумме 60,8 тыс. рублей ;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Оценка  муниципального имущества, признание права и регулирование отношений по муниципальной собственности сельского поселения на 2020 год в сумме  300,0 тыс. рублей;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77053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- Общий объем финансирование муниципальной программы в проекте бюджета  Калининского сельского поселения на 2020 год </a:t>
            </a:r>
            <a:r>
              <a:rPr lang="ru-RU" sz="2400" b="1" dirty="0" smtClean="0">
                <a:latin typeface="Monotype Corsiva" pitchFamily="66" charset="0"/>
              </a:rPr>
              <a:t>3,0 </a:t>
            </a:r>
            <a:r>
              <a:rPr lang="ru-RU" sz="2400" b="1" dirty="0" smtClean="0">
                <a:latin typeface="Monotype Corsiva" pitchFamily="66" charset="0"/>
              </a:rPr>
              <a:t>тысяч рублей и плановый период 2021 и  2022годов в объеме 25,0 тыс. рублей ежегодно.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5056871"/>
            <a:ext cx="2589977" cy="145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096" y="4883161"/>
            <a:ext cx="2714644" cy="1806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179490"/>
            <a:ext cx="2411614" cy="1213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Социальная политика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Выплаты государственной пенсии за выслугу лет лицам, замещающим муниципальные должности и должности муниципальной службы в рамках непрограммных расходов муниципальных органов Калининского сельского поселения предусмотрены согласно плановым назначениям в бюджете  Калининского сельского поселения на 2020 год в размере 150,0 тысяч рублей на плановый период 2021-100,0 тысяч рублей на 2022 год-100,0 тысяч рублей.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0609" y="476672"/>
            <a:ext cx="8715436" cy="3877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Источники финансирования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дефицита бюджета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Калининского  сельского поселения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Общий объем источников финансирования дефицита бюджета сельского поселения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прогнозируется в 2020-2022 годах в сумме 0,0 рублей.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endParaRPr lang="ru-RU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4065791"/>
            <a:ext cx="3286148" cy="2190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4174399"/>
            <a:ext cx="2768895" cy="1938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46" y="4246621"/>
            <a:ext cx="2827649" cy="1792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85776"/>
            <a:ext cx="9322659" cy="6858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785794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 ВНИМАНИЕ !!!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02109" y="0"/>
            <a:ext cx="7739619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Основные параметры проекта бюджета Калининского сельского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поселения на 2020 год и плановый период 2021 и 2022 годов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Предлагаются в соответствии с нижеприведенной таблицей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78627"/>
              </p:ext>
            </p:extLst>
          </p:nvPr>
        </p:nvGraphicFramePr>
        <p:xfrm>
          <a:off x="0" y="1285860"/>
          <a:ext cx="8929755" cy="5120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47664"/>
                <a:gridCol w="967618"/>
                <a:gridCol w="1056644"/>
                <a:gridCol w="1193598"/>
                <a:gridCol w="969847"/>
                <a:gridCol w="1088994"/>
                <a:gridCol w="989170"/>
                <a:gridCol w="1116220"/>
              </a:tblGrid>
              <a:tr h="341508">
                <a:tc rowSpan="2"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60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2019 года(</a:t>
                      </a:r>
                      <a:r>
                        <a:rPr lang="ru-RU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первоноч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утвержденный.)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к 2019 г.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к 2020 г.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к 2021 г.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11 385,5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12 085,6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6 843,2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6 371,9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11 385,5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085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6 843,2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6 371,9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99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4919008"/>
            <a:ext cx="5109091" cy="193899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Структура доходов в 2020 году останется прежней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Наибольший удельный вес составит: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юридических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физических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Единый сельскохозяйственный налог – 40%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49216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ДОХОДЫ БЮДЖЕТА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а также безвозмездных поступлений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НАЛОГОВЫЕ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571744"/>
            <a:ext cx="3143272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НЕНАЛОГОВЫЕ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БЕЗВОЗМЕЗДНЫЕ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ПОСТУПЛЕНИЯ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33185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Единый  </a:t>
            </a:r>
            <a:r>
              <a:rPr lang="ru-RU" sz="2400" b="1" dirty="0" err="1" smtClean="0">
                <a:latin typeface="Monotype Corsiva" pitchFamily="66" charset="0"/>
              </a:rPr>
              <a:t>сельскохозяй</a:t>
            </a:r>
            <a:r>
              <a:rPr lang="ru-RU" sz="2400" b="1" dirty="0" smtClean="0"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b="1" dirty="0" err="1" smtClean="0">
                <a:latin typeface="Monotype Corsiva" pitchFamily="66" charset="0"/>
              </a:rPr>
              <a:t>ственный</a:t>
            </a:r>
            <a:r>
              <a:rPr lang="ru-RU" sz="2400" b="1" dirty="0" smtClean="0">
                <a:latin typeface="Monotype Corsiva" pitchFamily="66" charset="0"/>
              </a:rPr>
              <a:t> налог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-Государственная пошлина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500438"/>
            <a:ext cx="2686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возмещение ущерба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Доходы от продажи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материальных и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нематериальных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активов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3571876"/>
            <a:ext cx="2614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бюджетной системы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0332"/>
            <a:ext cx="9144000" cy="611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8929686" cy="5724644"/>
          </a:xfrm>
          <a:prstGeom prst="rect">
            <a:avLst/>
          </a:prstGeom>
          <a:solidFill>
            <a:schemeClr val="accent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Объем поступлений по налогу на доходы физических лиц на 2020 год прогнозируется в сумме 767,2 тыс.руб. и на плановый период 2021 и 2022 годов в сумме  766,7 тыс. руб. и 797,4 тыс. руб. соответственно.</a:t>
            </a: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  <a:endParaRPr lang="ru-RU" sz="1200" b="1" dirty="0" smtClean="0">
              <a:latin typeface="Monotype Corsiva" pitchFamily="66" charset="0"/>
            </a:endParaRPr>
          </a:p>
          <a:p>
            <a:endParaRPr lang="ru-RU" sz="1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ЗАО «Антоновское»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-ООО «Надежда»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ООО «Полевод»</a:t>
            </a:r>
          </a:p>
          <a:p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Бюджетные учреждения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5217">
            <a:off x="4695164" y="3843215"/>
            <a:ext cx="1276349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12181">
            <a:off x="6019991" y="4126731"/>
            <a:ext cx="1549389" cy="87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7886">
            <a:off x="4969725" y="4836497"/>
            <a:ext cx="1461282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4452">
            <a:off x="6590920" y="5341838"/>
            <a:ext cx="1382710" cy="75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9621">
            <a:off x="5145883" y="5781561"/>
            <a:ext cx="1382711" cy="90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48766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00034" y="500042"/>
            <a:ext cx="8215370" cy="3908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Оценка налогового потенциала по налогу на имущество физических лиц на 2020 год  прогнозируется в сумме  145,5 тыс. руб.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И на плановый период 2021 и 2022 годов в сумме 154,2 тыс. руб. и 166,6 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2020 год исходит кадастровой стоимости строений, помещений и сооружений принадлежащих гражданам на праве собственности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том числе :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0,1%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3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0,3%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226451">
            <a:off x="745094" y="4914153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300 тыс. руб.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 rot="19323395">
            <a:off x="1705572" y="5008356"/>
            <a:ext cx="116499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от 300 тыс.руб.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 rot="2327601">
            <a:off x="2627876" y="4964530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500 тыс. руб.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 rot="19369888">
            <a:off x="3467674" y="4950892"/>
            <a:ext cx="145629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свыше 500 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41066" cy="64633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 в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 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  <a:endParaRPr lang="ru-RU" sz="138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5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Поступление налога в бюджет сельского поселения на 2020год прогнозируется в сумме 2 631,4 тыс. рублей . </a:t>
            </a:r>
            <a:endParaRPr lang="ru-RU" sz="3600" b="1" u="sng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На плановый период  2021 в сумме 2 645,0 тыс. рублей и 2022год в сумме  2 594,8 тыс. рублей.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4670" y="0"/>
            <a:ext cx="326563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latin typeface="Monotype Corsiva" pitchFamily="66" charset="0"/>
              </a:rPr>
              <a:t>Земельный налог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64156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Единый сельскохозяйственный налог</a:t>
            </a: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Нормативное отчисление в бюджет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сельского поселения (%) - 40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Поступление налога в бюджет сельского поселения на 2020 год  321,7 тыс. руб. и плановый период 2021-2022 годов прогнозируется в сумме  314,9 тыс. руб. , 334,5 тыс. руб. ежегодно.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5472">
            <a:off x="406334" y="4467137"/>
            <a:ext cx="3044919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94">
            <a:off x="5375897" y="4838880"/>
            <a:ext cx="3273145" cy="159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64" y="4805091"/>
            <a:ext cx="3314686" cy="2034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015399" y="285728"/>
            <a:ext cx="612860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ГОСУДАРСТВЕННАЯ ПОШЛИНА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285860"/>
            <a:ext cx="7643866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поступлений в бюджет сельского поселения в 2020 году прогнозируется в сумме 8,4 тыс. руб.  В бюджет сельского поселения поступает государственная пошлина за совершение нотариальных действий должностными лицами органов местного самоуправления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поступлений государственной пошлины в бюджет сельского поселения на плановый период 2021 и 2022 годов в сумме 8,7 тыс.руб. и 9,0 тыс. руб. соответственно.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1316</Words>
  <Application>Microsoft Office PowerPoint</Application>
  <PresentationFormat>Экран (4:3)</PresentationFormat>
  <Paragraphs>285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политика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User-1</cp:lastModifiedBy>
  <cp:revision>227</cp:revision>
  <dcterms:created xsi:type="dcterms:W3CDTF">2016-12-12T13:04:31Z</dcterms:created>
  <dcterms:modified xsi:type="dcterms:W3CDTF">2019-12-13T06:23:02Z</dcterms:modified>
</cp:coreProperties>
</file>