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2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Доходы всего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065132942721144E-2"/>
                  <c:y val="-0.3222398365993522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19613,3 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21055,6тыс.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19613.3</c:v>
                </c:pt>
                <c:pt idx="1">
                  <c:v>21055.599999999999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5893632"/>
        <c:axId val="102849920"/>
        <c:axId val="0"/>
      </c:bar3DChart>
      <c:catAx>
        <c:axId val="1458936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849920"/>
        <c:crosses val="autoZero"/>
        <c:auto val="1"/>
        <c:lblAlgn val="ctr"/>
        <c:lblOffset val="100"/>
        <c:noMultiLvlLbl val="0"/>
      </c:catAx>
      <c:valAx>
        <c:axId val="102849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589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6"/>
          </c:dPt>
          <c:dPt>
            <c:idx val="1"/>
            <c:bubble3D val="0"/>
            <c:explosion val="1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2,2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8455.2000000000007</c:v>
                </c:pt>
                <c:pt idx="1">
                  <c:v>992.1</c:v>
                </c:pt>
                <c:pt idx="2">
                  <c:v>11608.3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-0.1906249999999999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20286,9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20836.5</c:v>
                </c:pt>
                <c:pt idx="1">
                  <c:v>20286.900000000001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6003840"/>
        <c:axId val="146005376"/>
        <c:axId val="0"/>
      </c:bar3DChart>
      <c:catAx>
        <c:axId val="146003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6005376"/>
        <c:crosses val="autoZero"/>
        <c:auto val="1"/>
        <c:lblAlgn val="ctr"/>
        <c:lblOffset val="100"/>
        <c:noMultiLvlLbl val="0"/>
      </c:catAx>
      <c:valAx>
        <c:axId val="14600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60038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8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 РАСХОДАМ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0.19919399199546933"/>
                  <c:y val="1.7395214101499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7739,5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Общегосударственные вопросы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5520100295992408E-2"/>
                  <c:y val="9.15311916283306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1319,9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Благоустройство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10519,9</a:t>
                    </a:r>
                    <a:r>
                      <a:rPr lang="ru-RU" smtClean="0"/>
                      <a:t> </a:t>
                    </a:r>
                  </a:p>
                  <a:p>
                    <a:r>
                      <a:rPr lang="ru-RU" smtClean="0"/>
                      <a:t>Культура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195,2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 Социальная политика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Защита населения и территории от ЧС, гражданская оборона </c:v>
                </c:pt>
                <c:pt idx="3">
                  <c:v>Коммунальное хозяйство( энергосбережение)</c:v>
                </c:pt>
                <c:pt idx="4">
                  <c:v>Благоустройство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7739.5</c:v>
                </c:pt>
                <c:pt idx="1">
                  <c:v>361.6</c:v>
                </c:pt>
                <c:pt idx="2">
                  <c:v>63.3</c:v>
                </c:pt>
                <c:pt idx="3">
                  <c:v>66.5</c:v>
                </c:pt>
                <c:pt idx="4">
                  <c:v>1319.9</c:v>
                </c:pt>
                <c:pt idx="5">
                  <c:v>15</c:v>
                </c:pt>
                <c:pt idx="6">
                  <c:v>10519.9</c:v>
                </c:pt>
                <c:pt idx="7">
                  <c:v>195.2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595160609977393"/>
          <c:y val="0.12090363301617299"/>
          <c:w val="0.41404839390022607"/>
          <c:h val="0.879096366983826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accent6">
                  <a:lumMod val="75000"/>
                </a:schemeClr>
              </a:solidFill>
            </a:rPr>
            <a:t>97,4 %</a:t>
          </a:r>
          <a:endParaRPr lang="ru-RU" sz="2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lininskaya-adm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Отчет об исполнении  бюджета Калининского сельского поселения Цимлянского района 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 2024 год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РАСХОДЫ БЮДЖЕТА ПОСЕЛЕНИЯ В РАМКАХ МУНИЦИПАЛЬНЫХ  ЦЕЛЕВЫХ ПРОГРАММ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2024 ГОД 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(РУБ.)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97638"/>
              </p:ext>
            </p:extLst>
          </p:nvPr>
        </p:nvGraphicFramePr>
        <p:xfrm>
          <a:off x="179512" y="1412776"/>
          <a:ext cx="8640960" cy="50210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9659"/>
                <a:gridCol w="1290842"/>
                <a:gridCol w="1434268"/>
                <a:gridCol w="1326191"/>
              </a:tblGrid>
              <a:tr h="7568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05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12063,9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11957,4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78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населения» 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1291,6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1203,6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052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182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43,0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42,2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5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 и туризма»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6923,9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6923,9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74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«Охрана окружающей среды и рациональное природопользование»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884" y="-1"/>
            <a:ext cx="10128884" cy="75966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РАСХОДЫ БЮДЖЕТА ПОСЕЛЕНИЯ В РАМКАХ МУНИЦИПАЛЬНЫХ ЦЕЛЕВЫХ ПРОГРАММ </a:t>
            </a:r>
            <a:r>
              <a:rPr lang="ru-RU" sz="2800" b="1" dirty="0" smtClean="0">
                <a:solidFill>
                  <a:srgbClr val="FF0000"/>
                </a:solidFill>
              </a:rPr>
              <a:t>(ПРОДОЛЖЕНИЕ)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06631"/>
              </p:ext>
            </p:extLst>
          </p:nvPr>
        </p:nvGraphicFramePr>
        <p:xfrm>
          <a:off x="179512" y="1340768"/>
          <a:ext cx="8784976" cy="37376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66155"/>
                <a:gridCol w="1312355"/>
                <a:gridCol w="1458172"/>
                <a:gridCol w="1348294"/>
              </a:tblGrid>
              <a:tr h="8286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46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24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Энергоэффективность и развитие энергетики»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Развитие субъектов малого и среднего предпринимательства» 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69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«Комплексное развитие сельских территорий»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3723,4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3712,2</a:t>
                      </a:r>
                      <a:endParaRPr lang="ru-RU" sz="2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0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24544" y="4941168"/>
            <a:ext cx="9288016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550" b="1" i="1" dirty="0" smtClean="0">
              <a:solidFill>
                <a:srgbClr val="002060"/>
              </a:solidFill>
            </a:endParaRPr>
          </a:p>
          <a:p>
            <a:pPr lvl="0"/>
            <a:r>
              <a:rPr lang="ru-RU" sz="1550" b="1" i="1" dirty="0" smtClean="0">
                <a:solidFill>
                  <a:srgbClr val="002060"/>
                </a:solidFill>
              </a:rPr>
              <a:t>*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Муниципальная  целевая программа 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</a:rPr>
              <a:t>«Комплексное развитие сельских территорий»</a:t>
            </a:r>
            <a:r>
              <a:rPr lang="ru-RU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частично финансировалась  за счет  средств областного бюджета (годовое назначение –2517,2 тыс. руб.) и за счет инициативных платежей (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годовое назначение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906,2 тыс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руб.)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Все остальные программы финансировались в пределах расходов местного бюджета.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" y="422108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Администрация Калининского сельского поселения</a:t>
            </a:r>
          </a:p>
          <a:p>
            <a:r>
              <a:rPr lang="ru-RU" sz="2400" b="1" dirty="0" smtClean="0"/>
              <a:t>Официальный сайт: </a:t>
            </a:r>
            <a:r>
              <a:rPr lang="fr-FR" sz="2400" b="1" dirty="0">
                <a:hlinkClick r:id="rId3"/>
              </a:rPr>
              <a:t>https://kalininskaya-adm.ru</a:t>
            </a:r>
            <a:r>
              <a:rPr lang="fr-FR" sz="2400" b="1" dirty="0" smtClean="0">
                <a:hlinkClick r:id="rId3"/>
              </a:rPr>
              <a:t>/</a:t>
            </a:r>
            <a:endParaRPr lang="ru-RU" sz="2400" b="1" dirty="0" smtClean="0"/>
          </a:p>
          <a:p>
            <a:r>
              <a:rPr lang="ru-RU" sz="2400" b="1" dirty="0" smtClean="0"/>
              <a:t>Телефон: 8 (86391) 46-3-34</a:t>
            </a:r>
          </a:p>
          <a:p>
            <a:r>
              <a:rPr lang="ru-RU" sz="2400" b="1" dirty="0" smtClean="0"/>
              <a:t>Адрес: 347327, Ростовская область, Цимлянский район,</a:t>
            </a:r>
          </a:p>
          <a:p>
            <a:r>
              <a:rPr lang="ru-RU" sz="2400" b="1" dirty="0" smtClean="0"/>
              <a:t> ст. Калининская, ул. Центральная, 34</a:t>
            </a:r>
          </a:p>
          <a:p>
            <a:r>
              <a:rPr lang="ru-RU" sz="2400" b="1" dirty="0" smtClean="0"/>
              <a:t>E-mail: </a:t>
            </a:r>
            <a:r>
              <a:rPr lang="en-US" sz="2400" b="1" dirty="0" smtClean="0"/>
              <a:t>sp41426@donpac.ru</a:t>
            </a:r>
            <a:endParaRPr lang="ru-RU" sz="24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4010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Калининского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rgbClr val="34411B"/>
                </a:solidFill>
              </a:rPr>
              <a:t>Представляем Вашему вниманию Отчет об исполнении  бюджета Калининского сельского поселения Цимлянского района за 2024 год.</a:t>
            </a:r>
          </a:p>
          <a:p>
            <a:pPr algn="just"/>
            <a:r>
              <a:rPr lang="ru-RU" sz="2800" b="1" dirty="0" smtClean="0">
                <a:solidFill>
                  <a:srgbClr val="34411B"/>
                </a:solidFill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  <a:endParaRPr lang="ru-RU" sz="2800" b="1" dirty="0">
              <a:solidFill>
                <a:srgbClr val="3441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ПАРАМЕТРЫ ИСПОЛНЕНИЯ  БЮДЖЕТА КАЛИНИНСКОГО СЕЛЬСКОГО ПОСЕЛЕНИЯ ЗА 2024 ГОД (ТЫС.РУБ.)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35826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/>
                <a:gridCol w="1538035"/>
                <a:gridCol w="1383704"/>
                <a:gridCol w="1902098"/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19613,3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21055,6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20836,5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Дефицит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http://zuzino.mos.ru/upload/medialibrary/d03/byudzh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509120"/>
            <a:ext cx="4194984" cy="206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КАЛИНИНСКОГО СЕЛЬСКОГО ПОСЕЛЕНИЯ ЗА 2024 ГОД ПО ДОХОДАМ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61023445"/>
              </p:ext>
            </p:extLst>
          </p:nvPr>
        </p:nvGraphicFramePr>
        <p:xfrm>
          <a:off x="0" y="2204864"/>
          <a:ext cx="45365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47696658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14061"/>
              </p:ext>
            </p:extLst>
          </p:nvPr>
        </p:nvGraphicFramePr>
        <p:xfrm>
          <a:off x="323529" y="1412777"/>
          <a:ext cx="8640960" cy="537086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76463"/>
                <a:gridCol w="1656184"/>
                <a:gridCol w="1368152"/>
                <a:gridCol w="1440161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248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19613,3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21055,6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1147" marR="61147" marT="0" marB="0"/>
                </a:tc>
              </a:tr>
              <a:tr h="336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1133,0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1581,5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95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2036,5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2084,1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10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173,7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7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 с организаций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2343,4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385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  с физических лиц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2061,0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2191,4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372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864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оказания платных услуг(работ) и компенсации затрат государству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430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  <a:tr h="666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906,2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906,2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47" marR="6114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НАЛОГОВЫХ И НЕНАЛОГОВЫХ ДОХОДОВ БЮДЖЕТА КАЛИНИНСКОГО СЕЛЬСКОГО ПОСЕЛЕНИЯ ЗА 2024 ГОД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18863"/>
              </p:ext>
            </p:extLst>
          </p:nvPr>
        </p:nvGraphicFramePr>
        <p:xfrm>
          <a:off x="395536" y="1124744"/>
          <a:ext cx="8352928" cy="52891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/>
                <a:gridCol w="1008112"/>
                <a:gridCol w="1008112"/>
                <a:gridCol w="1584176"/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Факт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Исполнение(%)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11608,4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11608,3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8047,5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8047,5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Дотация на поддержку мер по сбалансированности бюджета (выполнение майских указов Президента РФ 2012 года)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361,6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2639,6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2639,5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99392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ИСПОЛНЕНИЕ БЮДЖЕТА КАЛИНИНСКОГО СЕЛЬСКОГО ПОСЕЛЕНИЯ ЗА 2024 ГОД ПО РАСХОДАМ (ТЫС.РУБ.)</a:t>
            </a:r>
            <a:endParaRPr lang="ru-RU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78779992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Хеда\Desktop\Актуально\снова ленинское\Солнце-жжет-как-крап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35922"/>
              </p:ext>
            </p:extLst>
          </p:nvPr>
        </p:nvGraphicFramePr>
        <p:xfrm>
          <a:off x="503548" y="1019637"/>
          <a:ext cx="8136904" cy="568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336"/>
                <a:gridCol w="1258284"/>
                <a:gridCol w="1258284"/>
              </a:tblGrid>
              <a:tr h="61274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20836,5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20286,9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6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8182,3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7739,5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2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361,6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261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ЧС, гражданская оборона 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Коммунальное хозяйство( энергосбережение)</a:t>
                      </a:r>
                      <a:endParaRPr lang="ru-RU" sz="20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1419,0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1319,9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857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Охрана окружающей среды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10519,9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10519,9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195,5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195,2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013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СТРУКТУРА И ОБЪЕМ РАСХОДОВ БЮДЖЕТА КАЛИНИНСКОГО СЕЛЬСКОГО ПОСЕЛЕНИЯ ЗА 2024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70960841"/>
              </p:ext>
            </p:extLst>
          </p:nvPr>
        </p:nvGraphicFramePr>
        <p:xfrm>
          <a:off x="107504" y="0"/>
          <a:ext cx="8856984" cy="656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2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3160</TotalTime>
  <Words>561</Words>
  <Application>Microsoft Office PowerPoint</Application>
  <PresentationFormat>Экран (4:3)</PresentationFormat>
  <Paragraphs>210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User-1</cp:lastModifiedBy>
  <cp:revision>42</cp:revision>
  <dcterms:created xsi:type="dcterms:W3CDTF">2018-03-07T10:41:26Z</dcterms:created>
  <dcterms:modified xsi:type="dcterms:W3CDTF">2025-02-18T07:28:20Z</dcterms:modified>
</cp:coreProperties>
</file>